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4" r:id="rId4"/>
    <p:sldId id="258" r:id="rId5"/>
    <p:sldId id="259" r:id="rId6"/>
    <p:sldId id="260" r:id="rId7"/>
    <p:sldId id="261" r:id="rId8"/>
    <p:sldId id="262" r:id="rId9"/>
    <p:sldId id="267" r:id="rId10"/>
    <p:sldId id="265" r:id="rId11"/>
    <p:sldId id="266" r:id="rId12"/>
    <p:sldId id="263" r:id="rId13"/>
  </p:sldIdLst>
  <p:sldSz cx="18288000" cy="10287000"/>
  <p:notesSz cx="6858000" cy="9144000"/>
  <p:embeddedFontLst>
    <p:embeddedFont>
      <p:font typeface="Agency FB" panose="020B0503020202020204" pitchFamily="34" charset="0"/>
      <p:regular r:id="rId14"/>
      <p:bold r:id="rId15"/>
    </p:embeddedFont>
    <p:embeddedFont>
      <p:font typeface="Amasis MT Pro Medium" panose="02040604050005020304" pitchFamily="18" charset="0"/>
      <p:regular r:id="rId16"/>
      <p:italic r:id="rId17"/>
    </p:embeddedFont>
    <p:embeddedFont>
      <p:font typeface="Barlow Condensed Bold" panose="00000806000000000000" charset="0"/>
      <p:regular r:id="rId18"/>
    </p:embeddedFont>
    <p:embeddedFont>
      <p:font typeface="Blogger Italics" panose="020B0604020202020204" charset="0"/>
      <p:regular r:id="rId19"/>
    </p:embeddedFont>
    <p:embeddedFont>
      <p:font typeface="Canva Sans" panose="020B0604020202020204" charset="0"/>
      <p:regular r:id="rId20"/>
    </p:embeddedFont>
    <p:embeddedFont>
      <p:font typeface="Canva Sans Bold" panose="020B0604020202020204" charset="0"/>
      <p:regular r:id="rId21"/>
    </p:embeddedFont>
    <p:embeddedFont>
      <p:font typeface="Comic Sans" panose="020B0604020202020204" charset="0"/>
      <p:regular r:id="rId22"/>
    </p:embeddedFont>
    <p:embeddedFont>
      <p:font typeface="Comic Sans Bold" panose="020B0604020202020204" charset="0"/>
      <p:regular r:id="rId23"/>
    </p:embeddedFont>
    <p:embeddedFont>
      <p:font typeface="TT Ramilla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p:scale>
          <a:sx n="66" d="100"/>
          <a:sy n="66" d="100"/>
        </p:scale>
        <p:origin x="58" y="-4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33425">
            <a:off x="-6370576" y="5855307"/>
            <a:ext cx="12741152" cy="13867921"/>
            <a:chOff x="0" y="0"/>
            <a:chExt cx="16988203" cy="18490561"/>
          </a:xfrm>
        </p:grpSpPr>
        <p:sp>
          <p:nvSpPr>
            <p:cNvPr id="3" name="Freeform 3"/>
            <p:cNvSpPr/>
            <p:nvPr/>
          </p:nvSpPr>
          <p:spPr>
            <a:xfrm>
              <a:off x="0" y="0"/>
              <a:ext cx="16988155" cy="18490564"/>
            </a:xfrm>
            <a:custGeom>
              <a:avLst/>
              <a:gdLst/>
              <a:ahLst/>
              <a:cxnLst/>
              <a:rect l="l" t="t" r="r" b="b"/>
              <a:pathLst>
                <a:path w="16988155" h="18490564">
                  <a:moveTo>
                    <a:pt x="0" y="0"/>
                  </a:moveTo>
                  <a:lnTo>
                    <a:pt x="16988155" y="0"/>
                  </a:lnTo>
                  <a:lnTo>
                    <a:pt x="16988155" y="18490564"/>
                  </a:lnTo>
                  <a:lnTo>
                    <a:pt x="0" y="18490564"/>
                  </a:lnTo>
                  <a:lnTo>
                    <a:pt x="0" y="0"/>
                  </a:lnTo>
                  <a:close/>
                </a:path>
              </a:pathLst>
            </a:custGeom>
            <a:blipFill>
              <a:blip r:embed="rId2"/>
              <a:stretch>
                <a:fillRect l="-12" r="-13"/>
              </a:stretch>
            </a:blipFill>
          </p:spPr>
          <p:txBody>
            <a:bodyPr/>
            <a:lstStyle/>
            <a:p>
              <a:endParaRPr lang="en-GB"/>
            </a:p>
          </p:txBody>
        </p:sp>
      </p:grpSp>
      <p:grpSp>
        <p:nvGrpSpPr>
          <p:cNvPr id="4" name="Group 4"/>
          <p:cNvGrpSpPr/>
          <p:nvPr/>
        </p:nvGrpSpPr>
        <p:grpSpPr>
          <a:xfrm rot="-10215124">
            <a:off x="7552643" y="-10165401"/>
            <a:ext cx="18946687" cy="20622244"/>
            <a:chOff x="0" y="0"/>
            <a:chExt cx="25262249" cy="27496325"/>
          </a:xfrm>
        </p:grpSpPr>
        <p:sp>
          <p:nvSpPr>
            <p:cNvPr id="5" name="Freeform 5"/>
            <p:cNvSpPr/>
            <p:nvPr/>
          </p:nvSpPr>
          <p:spPr>
            <a:xfrm>
              <a:off x="0" y="0"/>
              <a:ext cx="25262205" cy="27496263"/>
            </a:xfrm>
            <a:custGeom>
              <a:avLst/>
              <a:gdLst/>
              <a:ahLst/>
              <a:cxnLst/>
              <a:rect l="l" t="t" r="r" b="b"/>
              <a:pathLst>
                <a:path w="25262205" h="27496263">
                  <a:moveTo>
                    <a:pt x="0" y="0"/>
                  </a:moveTo>
                  <a:lnTo>
                    <a:pt x="25262205" y="0"/>
                  </a:lnTo>
                  <a:lnTo>
                    <a:pt x="25262205" y="27496263"/>
                  </a:lnTo>
                  <a:lnTo>
                    <a:pt x="0" y="27496263"/>
                  </a:lnTo>
                  <a:lnTo>
                    <a:pt x="0" y="0"/>
                  </a:lnTo>
                  <a:close/>
                </a:path>
              </a:pathLst>
            </a:custGeom>
            <a:blipFill>
              <a:blip r:embed="rId3"/>
              <a:stretch>
                <a:fillRect l="-10" r="-10"/>
              </a:stretch>
            </a:blipFill>
          </p:spPr>
          <p:txBody>
            <a:bodyPr/>
            <a:lstStyle/>
            <a:p>
              <a:endParaRPr lang="en-GB"/>
            </a:p>
          </p:txBody>
        </p:sp>
      </p:grpSp>
      <p:grpSp>
        <p:nvGrpSpPr>
          <p:cNvPr id="6" name="Group 6"/>
          <p:cNvGrpSpPr/>
          <p:nvPr/>
        </p:nvGrpSpPr>
        <p:grpSpPr>
          <a:xfrm rot="-7593728">
            <a:off x="10396665" y="-4609708"/>
            <a:ext cx="7975708" cy="8681043"/>
            <a:chOff x="0" y="0"/>
            <a:chExt cx="10634277" cy="11574724"/>
          </a:xfrm>
        </p:grpSpPr>
        <p:sp>
          <p:nvSpPr>
            <p:cNvPr id="7" name="Freeform 7"/>
            <p:cNvSpPr/>
            <p:nvPr/>
          </p:nvSpPr>
          <p:spPr>
            <a:xfrm>
              <a:off x="0" y="0"/>
              <a:ext cx="10634218" cy="11574780"/>
            </a:xfrm>
            <a:custGeom>
              <a:avLst/>
              <a:gdLst/>
              <a:ahLst/>
              <a:cxnLst/>
              <a:rect l="l" t="t" r="r" b="b"/>
              <a:pathLst>
                <a:path w="10634218" h="11574780">
                  <a:moveTo>
                    <a:pt x="0" y="0"/>
                  </a:moveTo>
                  <a:lnTo>
                    <a:pt x="10634218" y="0"/>
                  </a:lnTo>
                  <a:lnTo>
                    <a:pt x="10634218" y="11574780"/>
                  </a:lnTo>
                  <a:lnTo>
                    <a:pt x="0" y="11574780"/>
                  </a:lnTo>
                  <a:lnTo>
                    <a:pt x="0" y="0"/>
                  </a:lnTo>
                  <a:close/>
                </a:path>
              </a:pathLst>
            </a:custGeom>
            <a:blipFill>
              <a:blip r:embed="rId4"/>
              <a:stretch>
                <a:fillRect l="-17" r="-18"/>
              </a:stretch>
            </a:blipFill>
          </p:spPr>
          <p:txBody>
            <a:bodyPr/>
            <a:lstStyle/>
            <a:p>
              <a:endParaRPr lang="en-GB"/>
            </a:p>
          </p:txBody>
        </p:sp>
      </p:grpSp>
      <p:grpSp>
        <p:nvGrpSpPr>
          <p:cNvPr id="8" name="Group 8"/>
          <p:cNvGrpSpPr/>
          <p:nvPr/>
        </p:nvGrpSpPr>
        <p:grpSpPr>
          <a:xfrm>
            <a:off x="14157711" y="-663612"/>
            <a:ext cx="8260577" cy="8229600"/>
            <a:chOff x="0" y="0"/>
            <a:chExt cx="11014103" cy="10972800"/>
          </a:xfrm>
        </p:grpSpPr>
        <p:sp>
          <p:nvSpPr>
            <p:cNvPr id="9" name="Freeform 9"/>
            <p:cNvSpPr/>
            <p:nvPr/>
          </p:nvSpPr>
          <p:spPr>
            <a:xfrm>
              <a:off x="0" y="0"/>
              <a:ext cx="11014075" cy="10972800"/>
            </a:xfrm>
            <a:custGeom>
              <a:avLst/>
              <a:gdLst/>
              <a:ahLst/>
              <a:cxnLst/>
              <a:rect l="l" t="t" r="r" b="b"/>
              <a:pathLst>
                <a:path w="11014075" h="10972800">
                  <a:moveTo>
                    <a:pt x="0" y="0"/>
                  </a:moveTo>
                  <a:lnTo>
                    <a:pt x="11014075" y="0"/>
                  </a:lnTo>
                  <a:lnTo>
                    <a:pt x="11014075" y="10972800"/>
                  </a:lnTo>
                  <a:lnTo>
                    <a:pt x="0" y="10972800"/>
                  </a:lnTo>
                  <a:lnTo>
                    <a:pt x="0" y="0"/>
                  </a:lnTo>
                  <a:close/>
                </a:path>
              </a:pathLst>
            </a:custGeom>
            <a:blipFill>
              <a:blip r:embed="rId5"/>
              <a:stretch>
                <a:fillRect t="-12" b="-12"/>
              </a:stretch>
            </a:blipFill>
          </p:spPr>
          <p:txBody>
            <a:bodyPr/>
            <a:lstStyle/>
            <a:p>
              <a:endParaRPr lang="en-GB"/>
            </a:p>
          </p:txBody>
        </p:sp>
      </p:grpSp>
      <p:grpSp>
        <p:nvGrpSpPr>
          <p:cNvPr id="10" name="Group 10"/>
          <p:cNvGrpSpPr/>
          <p:nvPr/>
        </p:nvGrpSpPr>
        <p:grpSpPr>
          <a:xfrm>
            <a:off x="-2352941" y="-1900295"/>
            <a:ext cx="9820376" cy="5020667"/>
            <a:chOff x="0" y="0"/>
            <a:chExt cx="13093835" cy="6694223"/>
          </a:xfrm>
        </p:grpSpPr>
        <p:sp>
          <p:nvSpPr>
            <p:cNvPr id="11" name="Freeform 11"/>
            <p:cNvSpPr/>
            <p:nvPr/>
          </p:nvSpPr>
          <p:spPr>
            <a:xfrm>
              <a:off x="0" y="0"/>
              <a:ext cx="13093827" cy="6694170"/>
            </a:xfrm>
            <a:custGeom>
              <a:avLst/>
              <a:gdLst/>
              <a:ahLst/>
              <a:cxnLst/>
              <a:rect l="l" t="t" r="r" b="b"/>
              <a:pathLst>
                <a:path w="13093827" h="6694170">
                  <a:moveTo>
                    <a:pt x="0" y="0"/>
                  </a:moveTo>
                  <a:lnTo>
                    <a:pt x="13093827" y="0"/>
                  </a:lnTo>
                  <a:lnTo>
                    <a:pt x="13093827" y="6694170"/>
                  </a:lnTo>
                  <a:lnTo>
                    <a:pt x="0" y="6694170"/>
                  </a:lnTo>
                  <a:lnTo>
                    <a:pt x="0" y="0"/>
                  </a:lnTo>
                  <a:close/>
                </a:path>
              </a:pathLst>
            </a:custGeom>
            <a:blipFill>
              <a:blip r:embed="rId6"/>
              <a:stretch>
                <a:fillRect t="-9" b="-9"/>
              </a:stretch>
            </a:blipFill>
          </p:spPr>
          <p:txBody>
            <a:bodyPr/>
            <a:lstStyle/>
            <a:p>
              <a:endParaRPr lang="en-GB"/>
            </a:p>
          </p:txBody>
        </p:sp>
      </p:grpSp>
      <p:grpSp>
        <p:nvGrpSpPr>
          <p:cNvPr id="12" name="Group 12"/>
          <p:cNvGrpSpPr/>
          <p:nvPr/>
        </p:nvGrpSpPr>
        <p:grpSpPr>
          <a:xfrm>
            <a:off x="-1855173" y="1866181"/>
            <a:ext cx="16553887" cy="4098427"/>
            <a:chOff x="-3152371" y="-1856493"/>
            <a:chExt cx="19884432" cy="4046971"/>
          </a:xfrm>
        </p:grpSpPr>
        <p:sp>
          <p:nvSpPr>
            <p:cNvPr id="13" name="Freeform 13"/>
            <p:cNvSpPr/>
            <p:nvPr/>
          </p:nvSpPr>
          <p:spPr>
            <a:xfrm>
              <a:off x="-3152371" y="-1856493"/>
              <a:ext cx="16082213" cy="3172519"/>
            </a:xfrm>
            <a:custGeom>
              <a:avLst/>
              <a:gdLst/>
              <a:ahLst/>
              <a:cxnLst/>
              <a:rect l="l" t="t" r="r" b="b"/>
              <a:pathLst>
                <a:path w="16082211" h="3172518">
                  <a:moveTo>
                    <a:pt x="0" y="0"/>
                  </a:moveTo>
                  <a:lnTo>
                    <a:pt x="16082211" y="0"/>
                  </a:lnTo>
                  <a:lnTo>
                    <a:pt x="16082211" y="3172518"/>
                  </a:lnTo>
                  <a:lnTo>
                    <a:pt x="0" y="3172518"/>
                  </a:lnTo>
                  <a:close/>
                </a:path>
              </a:pathLst>
            </a:custGeom>
            <a:solidFill>
              <a:srgbClr val="000000">
                <a:alpha val="0"/>
              </a:srgbClr>
            </a:solidFill>
          </p:spPr>
          <p:txBody>
            <a:bodyPr/>
            <a:lstStyle/>
            <a:p>
              <a:endParaRPr lang="en-GB" dirty="0"/>
            </a:p>
          </p:txBody>
        </p:sp>
        <p:sp>
          <p:nvSpPr>
            <p:cNvPr id="14" name="TextBox 14"/>
            <p:cNvSpPr txBox="1"/>
            <p:nvPr/>
          </p:nvSpPr>
          <p:spPr>
            <a:xfrm>
              <a:off x="-95414" y="-540493"/>
              <a:ext cx="16827475" cy="2730971"/>
            </a:xfrm>
            <a:prstGeom prst="rect">
              <a:avLst/>
            </a:prstGeom>
          </p:spPr>
          <p:txBody>
            <a:bodyPr lIns="0" tIns="0" rIns="0" bIns="0" rtlCol="0" anchor="t"/>
            <a:lstStyle/>
            <a:p>
              <a:pPr algn="ctr">
                <a:lnSpc>
                  <a:spcPts val="10643"/>
                </a:lnSpc>
              </a:pPr>
              <a:r>
                <a:rPr lang="en-US" sz="9600" b="1" spc="-591" dirty="0">
                  <a:solidFill>
                    <a:srgbClr val="8B61C2"/>
                  </a:solidFill>
                  <a:latin typeface="TT Ramillas Bold"/>
                  <a:ea typeface="TT Ramillas Bold"/>
                  <a:cs typeface="TT Ramillas Bold"/>
                  <a:sym typeface="TT Ramillas Bold"/>
                </a:rPr>
                <a:t>GRT-Arm </a:t>
              </a:r>
            </a:p>
            <a:p>
              <a:pPr algn="ctr">
                <a:lnSpc>
                  <a:spcPts val="10643"/>
                </a:lnSpc>
              </a:pPr>
              <a:r>
                <a:rPr lang="en-US" sz="4400" b="1" spc="-150" dirty="0">
                  <a:solidFill>
                    <a:srgbClr val="8B61C2"/>
                  </a:solidFill>
                  <a:latin typeface="Canva Sans" panose="020B0604020202020204" charset="0"/>
                  <a:ea typeface="TT Ramillas Bold"/>
                  <a:cs typeface="TT Ramillas Bold"/>
                  <a:sym typeface="TT Ramillas Bold"/>
                </a:rPr>
                <a:t>Gesture Replication and Translation  for  Robotic  Arm</a:t>
              </a:r>
            </a:p>
          </p:txBody>
        </p:sp>
      </p:grpSp>
      <p:grpSp>
        <p:nvGrpSpPr>
          <p:cNvPr id="15" name="Group 15"/>
          <p:cNvGrpSpPr/>
          <p:nvPr/>
        </p:nvGrpSpPr>
        <p:grpSpPr>
          <a:xfrm>
            <a:off x="335693" y="6295366"/>
            <a:ext cx="6876494" cy="2541244"/>
            <a:chOff x="0" y="0"/>
            <a:chExt cx="9168658" cy="3388325"/>
          </a:xfrm>
        </p:grpSpPr>
        <p:sp>
          <p:nvSpPr>
            <p:cNvPr id="16" name="Freeform 16"/>
            <p:cNvSpPr/>
            <p:nvPr/>
          </p:nvSpPr>
          <p:spPr>
            <a:xfrm>
              <a:off x="0" y="0"/>
              <a:ext cx="9168658" cy="3388325"/>
            </a:xfrm>
            <a:custGeom>
              <a:avLst/>
              <a:gdLst/>
              <a:ahLst/>
              <a:cxnLst/>
              <a:rect l="l" t="t" r="r" b="b"/>
              <a:pathLst>
                <a:path w="9168658" h="3388325">
                  <a:moveTo>
                    <a:pt x="0" y="0"/>
                  </a:moveTo>
                  <a:lnTo>
                    <a:pt x="9168658" y="0"/>
                  </a:lnTo>
                  <a:lnTo>
                    <a:pt x="9168658" y="3388325"/>
                  </a:lnTo>
                  <a:lnTo>
                    <a:pt x="0" y="3388325"/>
                  </a:lnTo>
                  <a:close/>
                </a:path>
              </a:pathLst>
            </a:custGeom>
            <a:solidFill>
              <a:srgbClr val="000000">
                <a:alpha val="0"/>
              </a:srgbClr>
            </a:solidFill>
          </p:spPr>
          <p:txBody>
            <a:bodyPr/>
            <a:lstStyle/>
            <a:p>
              <a:endParaRPr lang="en-GB"/>
            </a:p>
          </p:txBody>
        </p:sp>
        <p:sp>
          <p:nvSpPr>
            <p:cNvPr id="17" name="TextBox 17"/>
            <p:cNvSpPr txBox="1"/>
            <p:nvPr/>
          </p:nvSpPr>
          <p:spPr>
            <a:xfrm>
              <a:off x="0" y="-104775"/>
              <a:ext cx="9168658" cy="3493100"/>
            </a:xfrm>
            <a:prstGeom prst="rect">
              <a:avLst/>
            </a:prstGeom>
          </p:spPr>
          <p:txBody>
            <a:bodyPr lIns="0" tIns="0" rIns="0" bIns="0" rtlCol="0" anchor="t"/>
            <a:lstStyle/>
            <a:p>
              <a:pPr algn="l">
                <a:lnSpc>
                  <a:spcPts val="4992"/>
                </a:lnSpc>
              </a:pPr>
              <a:r>
                <a:rPr lang="en-US" sz="3565" i="1">
                  <a:solidFill>
                    <a:srgbClr val="000000"/>
                  </a:solidFill>
                  <a:latin typeface="Blogger Italics"/>
                  <a:ea typeface="Blogger Italics"/>
                  <a:cs typeface="Blogger Italics"/>
                  <a:sym typeface="Blogger Italics"/>
                </a:rPr>
                <a:t>Team Members</a:t>
              </a:r>
            </a:p>
            <a:p>
              <a:pPr marL="815247" lvl="2" indent="-271749" algn="l">
                <a:lnSpc>
                  <a:spcPts val="4992"/>
                </a:lnSpc>
                <a:buFont typeface="Arial"/>
                <a:buChar char="⚬"/>
              </a:pPr>
              <a:r>
                <a:rPr lang="en-US" sz="3565" i="1">
                  <a:solidFill>
                    <a:srgbClr val="000000"/>
                  </a:solidFill>
                  <a:latin typeface="Blogger Italics"/>
                  <a:ea typeface="Blogger Italics"/>
                  <a:cs typeface="Blogger Italics"/>
                  <a:sym typeface="Blogger Italics"/>
                </a:rPr>
                <a:t>Mohamed Omar</a:t>
              </a:r>
            </a:p>
            <a:p>
              <a:pPr marL="815247" lvl="2" indent="-271749" algn="l">
                <a:lnSpc>
                  <a:spcPts val="4992"/>
                </a:lnSpc>
                <a:buFont typeface="Arial"/>
                <a:buChar char="⚬"/>
              </a:pPr>
              <a:r>
                <a:rPr lang="en-US" sz="3565" i="1">
                  <a:solidFill>
                    <a:srgbClr val="000000"/>
                  </a:solidFill>
                  <a:latin typeface="Blogger Italics"/>
                  <a:ea typeface="Blogger Italics"/>
                  <a:cs typeface="Blogger Italics"/>
                  <a:sym typeface="Blogger Italics"/>
                </a:rPr>
                <a:t>Hamza Ehab</a:t>
              </a:r>
            </a:p>
            <a:p>
              <a:pPr marL="815247" lvl="2" indent="-271749" algn="l">
                <a:lnSpc>
                  <a:spcPts val="4992"/>
                </a:lnSpc>
                <a:buFont typeface="Arial"/>
                <a:buChar char="⚬"/>
              </a:pPr>
              <a:r>
                <a:rPr lang="en-US" sz="3565" i="1">
                  <a:solidFill>
                    <a:srgbClr val="000000"/>
                  </a:solidFill>
                  <a:latin typeface="Blogger Italics"/>
                  <a:ea typeface="Blogger Italics"/>
                  <a:cs typeface="Blogger Italics"/>
                  <a:sym typeface="Blogger Italics"/>
                </a:rPr>
                <a:t>Boshra Akram</a:t>
              </a:r>
            </a:p>
          </p:txBody>
        </p:sp>
      </p:grpSp>
      <p:grpSp>
        <p:nvGrpSpPr>
          <p:cNvPr id="18" name="Group 18"/>
          <p:cNvGrpSpPr/>
          <p:nvPr/>
        </p:nvGrpSpPr>
        <p:grpSpPr>
          <a:xfrm>
            <a:off x="316643" y="8178178"/>
            <a:ext cx="6007980" cy="2541244"/>
            <a:chOff x="0" y="0"/>
            <a:chExt cx="8010640" cy="3388325"/>
          </a:xfrm>
        </p:grpSpPr>
        <p:sp>
          <p:nvSpPr>
            <p:cNvPr id="19" name="Freeform 19"/>
            <p:cNvSpPr/>
            <p:nvPr/>
          </p:nvSpPr>
          <p:spPr>
            <a:xfrm>
              <a:off x="0" y="0"/>
              <a:ext cx="8010640" cy="3388325"/>
            </a:xfrm>
            <a:custGeom>
              <a:avLst/>
              <a:gdLst/>
              <a:ahLst/>
              <a:cxnLst/>
              <a:rect l="l" t="t" r="r" b="b"/>
              <a:pathLst>
                <a:path w="8010640" h="3388325">
                  <a:moveTo>
                    <a:pt x="0" y="0"/>
                  </a:moveTo>
                  <a:lnTo>
                    <a:pt x="8010640" y="0"/>
                  </a:lnTo>
                  <a:lnTo>
                    <a:pt x="8010640" y="3388325"/>
                  </a:lnTo>
                  <a:lnTo>
                    <a:pt x="0" y="3388325"/>
                  </a:lnTo>
                  <a:close/>
                </a:path>
              </a:pathLst>
            </a:custGeom>
            <a:solidFill>
              <a:srgbClr val="000000">
                <a:alpha val="0"/>
              </a:srgbClr>
            </a:solidFill>
          </p:spPr>
          <p:txBody>
            <a:bodyPr/>
            <a:lstStyle/>
            <a:p>
              <a:endParaRPr lang="en-GB"/>
            </a:p>
          </p:txBody>
        </p:sp>
        <p:sp>
          <p:nvSpPr>
            <p:cNvPr id="20" name="TextBox 20"/>
            <p:cNvSpPr txBox="1"/>
            <p:nvPr/>
          </p:nvSpPr>
          <p:spPr>
            <a:xfrm>
              <a:off x="0" y="-104775"/>
              <a:ext cx="8010640" cy="3493100"/>
            </a:xfrm>
            <a:prstGeom prst="rect">
              <a:avLst/>
            </a:prstGeom>
          </p:spPr>
          <p:txBody>
            <a:bodyPr lIns="0" tIns="0" rIns="0" bIns="0" rtlCol="0" anchor="t"/>
            <a:lstStyle/>
            <a:p>
              <a:pPr algn="l">
                <a:lnSpc>
                  <a:spcPts val="4992"/>
                </a:lnSpc>
              </a:pPr>
              <a:endParaRPr/>
            </a:p>
            <a:p>
              <a:pPr marL="815247" lvl="2" indent="-271749" algn="l">
                <a:lnSpc>
                  <a:spcPts val="4992"/>
                </a:lnSpc>
                <a:buFont typeface="Arial"/>
                <a:buChar char="⚬"/>
              </a:pPr>
              <a:r>
                <a:rPr lang="en-US" sz="3565" i="1">
                  <a:solidFill>
                    <a:srgbClr val="000000"/>
                  </a:solidFill>
                  <a:latin typeface="Blogger Italics"/>
                  <a:ea typeface="Blogger Italics"/>
                  <a:cs typeface="Blogger Italics"/>
                  <a:sym typeface="Blogger Italics"/>
                </a:rPr>
                <a:t>Farida Abdelbaky</a:t>
              </a:r>
            </a:p>
            <a:p>
              <a:pPr marL="815247" lvl="2" indent="-271749" algn="l">
                <a:lnSpc>
                  <a:spcPts val="4992"/>
                </a:lnSpc>
                <a:buFont typeface="Arial"/>
                <a:buChar char="⚬"/>
              </a:pPr>
              <a:r>
                <a:rPr lang="en-US" sz="3565" i="1">
                  <a:solidFill>
                    <a:srgbClr val="000000"/>
                  </a:solidFill>
                  <a:latin typeface="Blogger Italics"/>
                  <a:ea typeface="Blogger Italics"/>
                  <a:cs typeface="Blogger Italics"/>
                  <a:sym typeface="Blogger Italics"/>
                </a:rPr>
                <a:t>Mohamed Tarek</a:t>
              </a:r>
            </a:p>
            <a:p>
              <a:pPr algn="l">
                <a:lnSpc>
                  <a:spcPts val="4992"/>
                </a:lnSpc>
              </a:pPr>
              <a:endParaRPr lang="en-US" sz="3565" i="1">
                <a:solidFill>
                  <a:srgbClr val="000000"/>
                </a:solidFill>
                <a:latin typeface="Blogger Italics"/>
                <a:ea typeface="Blogger Italics"/>
                <a:cs typeface="Blogger Italics"/>
                <a:sym typeface="Blogger Itali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alpha val="65000"/>
          </a:srgbClr>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8546DCA5-1F32-CF9E-1570-B5D24877AE52}"/>
              </a:ext>
            </a:extLst>
          </p:cNvPr>
          <p:cNvSpPr/>
          <p:nvPr/>
        </p:nvSpPr>
        <p:spPr>
          <a:xfrm>
            <a:off x="-1035082" y="-840628"/>
            <a:ext cx="20358164" cy="12598812"/>
          </a:xfrm>
          <a:custGeom>
            <a:avLst/>
            <a:gdLst/>
            <a:ahLst/>
            <a:cxnLst/>
            <a:rect l="l" t="t" r="r" b="b"/>
            <a:pathLst>
              <a:path w="27144219" h="16798417">
                <a:moveTo>
                  <a:pt x="0" y="0"/>
                </a:moveTo>
                <a:lnTo>
                  <a:pt x="27144219" y="0"/>
                </a:lnTo>
                <a:lnTo>
                  <a:pt x="27144219" y="16798417"/>
                </a:lnTo>
                <a:lnTo>
                  <a:pt x="0" y="16798417"/>
                </a:lnTo>
                <a:lnTo>
                  <a:pt x="0" y="0"/>
                </a:lnTo>
                <a:close/>
              </a:path>
            </a:pathLst>
          </a:custGeom>
          <a:blipFill>
            <a:blip r:embed="rId2">
              <a:alphaModFix amt="62000"/>
            </a:blip>
            <a:stretch>
              <a:fillRect l="-3107" r="-3107"/>
            </a:stretch>
          </a:blipFill>
        </p:spPr>
        <p:txBody>
          <a:bodyPr/>
          <a:lstStyle/>
          <a:p>
            <a:endParaRPr lang="en-GB" sz="8800" dirty="0">
              <a:latin typeface="Canva Sans Bold" panose="020B0604020202020204" charset="0"/>
            </a:endParaRPr>
          </a:p>
        </p:txBody>
      </p:sp>
      <p:sp>
        <p:nvSpPr>
          <p:cNvPr id="4" name="TextBox 3">
            <a:extLst>
              <a:ext uri="{FF2B5EF4-FFF2-40B4-BE49-F238E27FC236}">
                <a16:creationId xmlns:a16="http://schemas.microsoft.com/office/drawing/2014/main" id="{ABE00947-7E35-09E0-48E6-F2B58BDD7471}"/>
              </a:ext>
            </a:extLst>
          </p:cNvPr>
          <p:cNvSpPr txBox="1"/>
          <p:nvPr/>
        </p:nvSpPr>
        <p:spPr>
          <a:xfrm>
            <a:off x="990600" y="876301"/>
            <a:ext cx="7543800" cy="1446550"/>
          </a:xfrm>
          <a:prstGeom prst="rect">
            <a:avLst/>
          </a:prstGeom>
          <a:noFill/>
        </p:spPr>
        <p:txBody>
          <a:bodyPr wrap="square" rtlCol="0">
            <a:spAutoFit/>
          </a:bodyPr>
          <a:lstStyle/>
          <a:p>
            <a:r>
              <a:rPr lang="en-US" sz="8800" dirty="0">
                <a:solidFill>
                  <a:srgbClr val="7030A0"/>
                </a:solidFill>
                <a:latin typeface="Canva Sans Bold" panose="020B0604020202020204" charset="0"/>
              </a:rPr>
              <a:t>Servo Motors </a:t>
            </a:r>
          </a:p>
        </p:txBody>
      </p:sp>
      <p:sp>
        <p:nvSpPr>
          <p:cNvPr id="5" name="TextBox 4">
            <a:extLst>
              <a:ext uri="{FF2B5EF4-FFF2-40B4-BE49-F238E27FC236}">
                <a16:creationId xmlns:a16="http://schemas.microsoft.com/office/drawing/2014/main" id="{BFC7E397-1872-53DC-0F13-83DE77222EE2}"/>
              </a:ext>
            </a:extLst>
          </p:cNvPr>
          <p:cNvSpPr txBox="1"/>
          <p:nvPr/>
        </p:nvSpPr>
        <p:spPr>
          <a:xfrm>
            <a:off x="609600" y="3086100"/>
            <a:ext cx="8534400" cy="4401205"/>
          </a:xfrm>
          <a:prstGeom prst="rect">
            <a:avLst/>
          </a:prstGeom>
          <a:noFill/>
        </p:spPr>
        <p:txBody>
          <a:bodyPr wrap="square" rtlCol="0">
            <a:spAutoFit/>
          </a:bodyPr>
          <a:lstStyle/>
          <a:p>
            <a:r>
              <a:rPr lang="en-GB" sz="4000" dirty="0">
                <a:solidFill>
                  <a:schemeClr val="bg1">
                    <a:lumMod val="95000"/>
                  </a:schemeClr>
                </a:solidFill>
              </a:rPr>
              <a:t>In the robotic arm, servo motors are pivotal for mimicking hand gestures, with each servo dedicated to controlling one finger. Each motor precisely adjusts the angle of its corresponding finger, enabling the arm to replicate specific letter gestures</a:t>
            </a:r>
          </a:p>
        </p:txBody>
      </p:sp>
      <p:pic>
        <p:nvPicPr>
          <p:cNvPr id="7" name="Picture 6" descr="A blue and white mechanical device&#10;&#10;AI-generated content may be incorrect.">
            <a:extLst>
              <a:ext uri="{FF2B5EF4-FFF2-40B4-BE49-F238E27FC236}">
                <a16:creationId xmlns:a16="http://schemas.microsoft.com/office/drawing/2014/main" id="{B96D94B8-E1E5-B113-9D17-B196E7A10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2027">
            <a:off x="11658600" y="190500"/>
            <a:ext cx="4648200" cy="9159015"/>
          </a:xfrm>
          <a:prstGeom prst="rect">
            <a:avLst/>
          </a:prstGeom>
        </p:spPr>
      </p:pic>
    </p:spTree>
    <p:extLst>
      <p:ext uri="{BB962C8B-B14F-4D97-AF65-F5344CB8AC3E}">
        <p14:creationId xmlns:p14="http://schemas.microsoft.com/office/powerpoint/2010/main" val="3702959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77E1B388-DD7E-9984-04E5-1DACC498F21B}"/>
              </a:ext>
            </a:extLst>
          </p:cNvPr>
          <p:cNvSpPr/>
          <p:nvPr/>
        </p:nvSpPr>
        <p:spPr>
          <a:xfrm>
            <a:off x="-1035082" y="-840628"/>
            <a:ext cx="20358164" cy="12598812"/>
          </a:xfrm>
          <a:custGeom>
            <a:avLst/>
            <a:gdLst/>
            <a:ahLst/>
            <a:cxnLst/>
            <a:rect l="l" t="t" r="r" b="b"/>
            <a:pathLst>
              <a:path w="27144219" h="16798417">
                <a:moveTo>
                  <a:pt x="0" y="0"/>
                </a:moveTo>
                <a:lnTo>
                  <a:pt x="27144219" y="0"/>
                </a:lnTo>
                <a:lnTo>
                  <a:pt x="27144219" y="16798417"/>
                </a:lnTo>
                <a:lnTo>
                  <a:pt x="0" y="16798417"/>
                </a:lnTo>
                <a:lnTo>
                  <a:pt x="0" y="0"/>
                </a:lnTo>
                <a:close/>
              </a:path>
            </a:pathLst>
          </a:custGeom>
          <a:solidFill>
            <a:srgbClr val="002060"/>
          </a:solidFill>
        </p:spPr>
        <p:txBody>
          <a:bodyPr/>
          <a:lstStyle/>
          <a:p>
            <a:endParaRPr lang="en-GB" sz="8800" dirty="0">
              <a:latin typeface="Canva Sans Bold" panose="020B0604020202020204" charset="0"/>
            </a:endParaRPr>
          </a:p>
        </p:txBody>
      </p:sp>
      <p:sp>
        <p:nvSpPr>
          <p:cNvPr id="3" name="Freeform 3">
            <a:extLst>
              <a:ext uri="{FF2B5EF4-FFF2-40B4-BE49-F238E27FC236}">
                <a16:creationId xmlns:a16="http://schemas.microsoft.com/office/drawing/2014/main" id="{B03F61E5-F599-9E1E-AC8C-52571A41C251}"/>
              </a:ext>
            </a:extLst>
          </p:cNvPr>
          <p:cNvSpPr/>
          <p:nvPr/>
        </p:nvSpPr>
        <p:spPr>
          <a:xfrm>
            <a:off x="-1071308" y="-840628"/>
            <a:ext cx="20358164" cy="13172740"/>
          </a:xfrm>
          <a:custGeom>
            <a:avLst/>
            <a:gdLst/>
            <a:ahLst/>
            <a:cxnLst/>
            <a:rect l="l" t="t" r="r" b="b"/>
            <a:pathLst>
              <a:path w="27144219" h="16798417">
                <a:moveTo>
                  <a:pt x="0" y="0"/>
                </a:moveTo>
                <a:lnTo>
                  <a:pt x="27144219" y="0"/>
                </a:lnTo>
                <a:lnTo>
                  <a:pt x="27144219" y="16798417"/>
                </a:lnTo>
                <a:lnTo>
                  <a:pt x="0" y="16798417"/>
                </a:lnTo>
                <a:lnTo>
                  <a:pt x="0" y="0"/>
                </a:lnTo>
                <a:close/>
              </a:path>
            </a:pathLst>
          </a:custGeom>
          <a:blipFill>
            <a:blip r:embed="rId2"/>
            <a:stretch>
              <a:fillRect l="-3107" r="-3107"/>
            </a:stretch>
          </a:blipFill>
        </p:spPr>
        <p:txBody>
          <a:bodyPr/>
          <a:lstStyle/>
          <a:p>
            <a:endParaRPr lang="en-GB" sz="8800" dirty="0">
              <a:latin typeface="Canva Sans Bold" panose="020B0604020202020204" charset="0"/>
            </a:endParaRPr>
          </a:p>
        </p:txBody>
      </p:sp>
      <p:sp>
        <p:nvSpPr>
          <p:cNvPr id="4" name="TextBox 3">
            <a:extLst>
              <a:ext uri="{FF2B5EF4-FFF2-40B4-BE49-F238E27FC236}">
                <a16:creationId xmlns:a16="http://schemas.microsoft.com/office/drawing/2014/main" id="{265F5EDA-E666-1623-A42B-7C4275300814}"/>
              </a:ext>
            </a:extLst>
          </p:cNvPr>
          <p:cNvSpPr txBox="1"/>
          <p:nvPr/>
        </p:nvSpPr>
        <p:spPr>
          <a:xfrm>
            <a:off x="114301" y="878200"/>
            <a:ext cx="14173200" cy="1569660"/>
          </a:xfrm>
          <a:prstGeom prst="rect">
            <a:avLst/>
          </a:prstGeom>
          <a:noFill/>
        </p:spPr>
        <p:txBody>
          <a:bodyPr wrap="square" rtlCol="0">
            <a:spAutoFit/>
          </a:bodyPr>
          <a:lstStyle/>
          <a:p>
            <a:r>
              <a:rPr lang="en-US" sz="9600" dirty="0">
                <a:solidFill>
                  <a:srgbClr val="7030A0"/>
                </a:solidFill>
                <a:latin typeface="Canva Sans Bold" panose="020B0604020202020204" charset="0"/>
              </a:rPr>
              <a:t>Batteries and Adapters</a:t>
            </a:r>
            <a:endParaRPr lang="en-GB" sz="9600" dirty="0">
              <a:solidFill>
                <a:srgbClr val="7030A0"/>
              </a:solidFill>
              <a:latin typeface="Canva Sans Bold" panose="020B0604020202020204" charset="0"/>
            </a:endParaRPr>
          </a:p>
        </p:txBody>
      </p:sp>
      <p:sp>
        <p:nvSpPr>
          <p:cNvPr id="5" name="TextBox 4">
            <a:extLst>
              <a:ext uri="{FF2B5EF4-FFF2-40B4-BE49-F238E27FC236}">
                <a16:creationId xmlns:a16="http://schemas.microsoft.com/office/drawing/2014/main" id="{649EA9ED-825E-F11B-ACD6-4194CCDFC4FC}"/>
              </a:ext>
            </a:extLst>
          </p:cNvPr>
          <p:cNvSpPr txBox="1"/>
          <p:nvPr/>
        </p:nvSpPr>
        <p:spPr>
          <a:xfrm>
            <a:off x="202641" y="3852916"/>
            <a:ext cx="12573000" cy="3785652"/>
          </a:xfrm>
          <a:prstGeom prst="rect">
            <a:avLst/>
          </a:prstGeom>
          <a:noFill/>
        </p:spPr>
        <p:txBody>
          <a:bodyPr wrap="square" rtlCol="0">
            <a:spAutoFit/>
          </a:bodyPr>
          <a:lstStyle/>
          <a:p>
            <a:r>
              <a:rPr lang="en-GB" sz="4000" dirty="0">
                <a:solidFill>
                  <a:schemeClr val="bg1"/>
                </a:solidFill>
                <a:latin typeface="Canva Sans Bold" panose="020B0604020202020204" charset="0"/>
              </a:rPr>
              <a:t>The robotic arm’s power system is driven by 3.7V batteries and a buck adapter to ensure reliable operation. These 3.7V batteries supply power to the servo motors and Arduino, providing the necessary energy for consistent gesture execution.</a:t>
            </a:r>
          </a:p>
        </p:txBody>
      </p:sp>
      <p:pic>
        <p:nvPicPr>
          <p:cNvPr id="7" name="Picture 6" descr="A group of blue batteries&#10;&#10;AI-generated content may be incorrect.">
            <a:extLst>
              <a:ext uri="{FF2B5EF4-FFF2-40B4-BE49-F238E27FC236}">
                <a16:creationId xmlns:a16="http://schemas.microsoft.com/office/drawing/2014/main" id="{6E27F03F-A8C3-AD40-FDDE-7EEBCCC8D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0" y="2519040"/>
            <a:ext cx="6179725" cy="7010400"/>
          </a:xfrm>
          <a:prstGeom prst="rect">
            <a:avLst/>
          </a:prstGeom>
        </p:spPr>
      </p:pic>
    </p:spTree>
    <p:extLst>
      <p:ext uri="{BB962C8B-B14F-4D97-AF65-F5344CB8AC3E}">
        <p14:creationId xmlns:p14="http://schemas.microsoft.com/office/powerpoint/2010/main" val="3209471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33425">
            <a:off x="-6370576" y="5855307"/>
            <a:ext cx="12741152" cy="13867921"/>
            <a:chOff x="0" y="0"/>
            <a:chExt cx="16988203" cy="18490561"/>
          </a:xfrm>
        </p:grpSpPr>
        <p:sp>
          <p:nvSpPr>
            <p:cNvPr id="3" name="Freeform 3"/>
            <p:cNvSpPr/>
            <p:nvPr/>
          </p:nvSpPr>
          <p:spPr>
            <a:xfrm>
              <a:off x="0" y="0"/>
              <a:ext cx="16988155" cy="18490564"/>
            </a:xfrm>
            <a:custGeom>
              <a:avLst/>
              <a:gdLst/>
              <a:ahLst/>
              <a:cxnLst/>
              <a:rect l="l" t="t" r="r" b="b"/>
              <a:pathLst>
                <a:path w="16988155" h="18490564">
                  <a:moveTo>
                    <a:pt x="0" y="0"/>
                  </a:moveTo>
                  <a:lnTo>
                    <a:pt x="16988155" y="0"/>
                  </a:lnTo>
                  <a:lnTo>
                    <a:pt x="16988155" y="18490564"/>
                  </a:lnTo>
                  <a:lnTo>
                    <a:pt x="0" y="18490564"/>
                  </a:lnTo>
                  <a:lnTo>
                    <a:pt x="0" y="0"/>
                  </a:lnTo>
                  <a:close/>
                </a:path>
              </a:pathLst>
            </a:custGeom>
            <a:blipFill>
              <a:blip r:embed="rId2"/>
              <a:stretch>
                <a:fillRect l="-12" r="-13"/>
              </a:stretch>
            </a:blipFill>
          </p:spPr>
          <p:txBody>
            <a:bodyPr/>
            <a:lstStyle/>
            <a:p>
              <a:endParaRPr lang="en-GB"/>
            </a:p>
          </p:txBody>
        </p:sp>
      </p:grpSp>
      <p:grpSp>
        <p:nvGrpSpPr>
          <p:cNvPr id="4" name="Group 4"/>
          <p:cNvGrpSpPr/>
          <p:nvPr/>
        </p:nvGrpSpPr>
        <p:grpSpPr>
          <a:xfrm rot="-10215124">
            <a:off x="7262986" y="-9701083"/>
            <a:ext cx="18946687" cy="20622244"/>
            <a:chOff x="0" y="0"/>
            <a:chExt cx="25262249" cy="27496325"/>
          </a:xfrm>
        </p:grpSpPr>
        <p:sp>
          <p:nvSpPr>
            <p:cNvPr id="5" name="Freeform 5"/>
            <p:cNvSpPr/>
            <p:nvPr/>
          </p:nvSpPr>
          <p:spPr>
            <a:xfrm>
              <a:off x="0" y="0"/>
              <a:ext cx="25262205" cy="27496263"/>
            </a:xfrm>
            <a:custGeom>
              <a:avLst/>
              <a:gdLst/>
              <a:ahLst/>
              <a:cxnLst/>
              <a:rect l="l" t="t" r="r" b="b"/>
              <a:pathLst>
                <a:path w="25262205" h="27496263">
                  <a:moveTo>
                    <a:pt x="0" y="0"/>
                  </a:moveTo>
                  <a:lnTo>
                    <a:pt x="25262205" y="0"/>
                  </a:lnTo>
                  <a:lnTo>
                    <a:pt x="25262205" y="27496263"/>
                  </a:lnTo>
                  <a:lnTo>
                    <a:pt x="0" y="27496263"/>
                  </a:lnTo>
                  <a:lnTo>
                    <a:pt x="0" y="0"/>
                  </a:lnTo>
                  <a:close/>
                </a:path>
              </a:pathLst>
            </a:custGeom>
            <a:blipFill>
              <a:blip r:embed="rId3"/>
              <a:stretch>
                <a:fillRect l="-10" r="-10"/>
              </a:stretch>
            </a:blipFill>
          </p:spPr>
          <p:txBody>
            <a:bodyPr/>
            <a:lstStyle/>
            <a:p>
              <a:endParaRPr lang="en-GB"/>
            </a:p>
          </p:txBody>
        </p:sp>
      </p:grpSp>
      <p:grpSp>
        <p:nvGrpSpPr>
          <p:cNvPr id="6" name="Group 6"/>
          <p:cNvGrpSpPr/>
          <p:nvPr/>
        </p:nvGrpSpPr>
        <p:grpSpPr>
          <a:xfrm rot="-7593728">
            <a:off x="11145296" y="-5675551"/>
            <a:ext cx="7975708" cy="8681043"/>
            <a:chOff x="0" y="0"/>
            <a:chExt cx="10634277" cy="11574724"/>
          </a:xfrm>
        </p:grpSpPr>
        <p:sp>
          <p:nvSpPr>
            <p:cNvPr id="7" name="Freeform 7"/>
            <p:cNvSpPr/>
            <p:nvPr/>
          </p:nvSpPr>
          <p:spPr>
            <a:xfrm>
              <a:off x="0" y="0"/>
              <a:ext cx="10634218" cy="11574780"/>
            </a:xfrm>
            <a:custGeom>
              <a:avLst/>
              <a:gdLst/>
              <a:ahLst/>
              <a:cxnLst/>
              <a:rect l="l" t="t" r="r" b="b"/>
              <a:pathLst>
                <a:path w="10634218" h="11574780">
                  <a:moveTo>
                    <a:pt x="0" y="0"/>
                  </a:moveTo>
                  <a:lnTo>
                    <a:pt x="10634218" y="0"/>
                  </a:lnTo>
                  <a:lnTo>
                    <a:pt x="10634218" y="11574780"/>
                  </a:lnTo>
                  <a:lnTo>
                    <a:pt x="0" y="11574780"/>
                  </a:lnTo>
                  <a:lnTo>
                    <a:pt x="0" y="0"/>
                  </a:lnTo>
                  <a:close/>
                </a:path>
              </a:pathLst>
            </a:custGeom>
            <a:blipFill>
              <a:blip r:embed="rId4"/>
              <a:stretch>
                <a:fillRect l="-17" r="-18"/>
              </a:stretch>
            </a:blipFill>
          </p:spPr>
          <p:txBody>
            <a:bodyPr/>
            <a:lstStyle/>
            <a:p>
              <a:endParaRPr lang="en-GB"/>
            </a:p>
          </p:txBody>
        </p:sp>
      </p:grpSp>
      <p:grpSp>
        <p:nvGrpSpPr>
          <p:cNvPr id="8" name="Group 8"/>
          <p:cNvGrpSpPr/>
          <p:nvPr/>
        </p:nvGrpSpPr>
        <p:grpSpPr>
          <a:xfrm>
            <a:off x="13129011" y="3120372"/>
            <a:ext cx="8260577" cy="8229600"/>
            <a:chOff x="0" y="0"/>
            <a:chExt cx="11014103" cy="10972800"/>
          </a:xfrm>
        </p:grpSpPr>
        <p:sp>
          <p:nvSpPr>
            <p:cNvPr id="9" name="Freeform 9"/>
            <p:cNvSpPr/>
            <p:nvPr/>
          </p:nvSpPr>
          <p:spPr>
            <a:xfrm>
              <a:off x="0" y="0"/>
              <a:ext cx="11014075" cy="10972800"/>
            </a:xfrm>
            <a:custGeom>
              <a:avLst/>
              <a:gdLst/>
              <a:ahLst/>
              <a:cxnLst/>
              <a:rect l="l" t="t" r="r" b="b"/>
              <a:pathLst>
                <a:path w="11014075" h="10972800">
                  <a:moveTo>
                    <a:pt x="0" y="0"/>
                  </a:moveTo>
                  <a:lnTo>
                    <a:pt x="11014075" y="0"/>
                  </a:lnTo>
                  <a:lnTo>
                    <a:pt x="11014075" y="10972800"/>
                  </a:lnTo>
                  <a:lnTo>
                    <a:pt x="0" y="10972800"/>
                  </a:lnTo>
                  <a:lnTo>
                    <a:pt x="0" y="0"/>
                  </a:lnTo>
                  <a:close/>
                </a:path>
              </a:pathLst>
            </a:custGeom>
            <a:blipFill>
              <a:blip r:embed="rId5"/>
              <a:stretch>
                <a:fillRect t="-12" b="-12"/>
              </a:stretch>
            </a:blipFill>
          </p:spPr>
          <p:txBody>
            <a:bodyPr/>
            <a:lstStyle/>
            <a:p>
              <a:endParaRPr lang="en-GB"/>
            </a:p>
          </p:txBody>
        </p:sp>
      </p:grpSp>
      <p:grpSp>
        <p:nvGrpSpPr>
          <p:cNvPr id="10" name="Group 10"/>
          <p:cNvGrpSpPr/>
          <p:nvPr/>
        </p:nvGrpSpPr>
        <p:grpSpPr>
          <a:xfrm>
            <a:off x="-2352941" y="-1900295"/>
            <a:ext cx="9820376" cy="5020667"/>
            <a:chOff x="0" y="0"/>
            <a:chExt cx="13093835" cy="6694223"/>
          </a:xfrm>
        </p:grpSpPr>
        <p:sp>
          <p:nvSpPr>
            <p:cNvPr id="11" name="Freeform 11"/>
            <p:cNvSpPr/>
            <p:nvPr/>
          </p:nvSpPr>
          <p:spPr>
            <a:xfrm>
              <a:off x="0" y="0"/>
              <a:ext cx="13093827" cy="6694170"/>
            </a:xfrm>
            <a:custGeom>
              <a:avLst/>
              <a:gdLst/>
              <a:ahLst/>
              <a:cxnLst/>
              <a:rect l="l" t="t" r="r" b="b"/>
              <a:pathLst>
                <a:path w="13093827" h="6694170">
                  <a:moveTo>
                    <a:pt x="0" y="0"/>
                  </a:moveTo>
                  <a:lnTo>
                    <a:pt x="13093827" y="0"/>
                  </a:lnTo>
                  <a:lnTo>
                    <a:pt x="13093827" y="6694170"/>
                  </a:lnTo>
                  <a:lnTo>
                    <a:pt x="0" y="6694170"/>
                  </a:lnTo>
                  <a:lnTo>
                    <a:pt x="0" y="0"/>
                  </a:lnTo>
                  <a:close/>
                </a:path>
              </a:pathLst>
            </a:custGeom>
            <a:blipFill>
              <a:blip r:embed="rId6"/>
              <a:stretch>
                <a:fillRect t="-9" b="-9"/>
              </a:stretch>
            </a:blipFill>
          </p:spPr>
          <p:txBody>
            <a:bodyPr/>
            <a:lstStyle/>
            <a:p>
              <a:endParaRPr lang="en-GB"/>
            </a:p>
          </p:txBody>
        </p:sp>
      </p:grpSp>
      <p:grpSp>
        <p:nvGrpSpPr>
          <p:cNvPr id="12" name="Group 12"/>
          <p:cNvGrpSpPr/>
          <p:nvPr/>
        </p:nvGrpSpPr>
        <p:grpSpPr>
          <a:xfrm>
            <a:off x="1479009" y="4339384"/>
            <a:ext cx="7664991" cy="1003701"/>
            <a:chOff x="0" y="0"/>
            <a:chExt cx="10219988" cy="1338268"/>
          </a:xfrm>
        </p:grpSpPr>
        <p:sp>
          <p:nvSpPr>
            <p:cNvPr id="13" name="Freeform 13"/>
            <p:cNvSpPr/>
            <p:nvPr/>
          </p:nvSpPr>
          <p:spPr>
            <a:xfrm>
              <a:off x="0" y="0"/>
              <a:ext cx="10219988" cy="1338268"/>
            </a:xfrm>
            <a:custGeom>
              <a:avLst/>
              <a:gdLst/>
              <a:ahLst/>
              <a:cxnLst/>
              <a:rect l="l" t="t" r="r" b="b"/>
              <a:pathLst>
                <a:path w="10219988" h="1338268">
                  <a:moveTo>
                    <a:pt x="0" y="0"/>
                  </a:moveTo>
                  <a:lnTo>
                    <a:pt x="10219988" y="0"/>
                  </a:lnTo>
                  <a:lnTo>
                    <a:pt x="10219988" y="1338268"/>
                  </a:lnTo>
                  <a:lnTo>
                    <a:pt x="0" y="1338268"/>
                  </a:lnTo>
                  <a:close/>
                </a:path>
              </a:pathLst>
            </a:custGeom>
            <a:solidFill>
              <a:srgbClr val="000000">
                <a:alpha val="0"/>
              </a:srgbClr>
            </a:solidFill>
          </p:spPr>
          <p:txBody>
            <a:bodyPr/>
            <a:lstStyle/>
            <a:p>
              <a:endParaRPr lang="en-GB"/>
            </a:p>
          </p:txBody>
        </p:sp>
        <p:sp>
          <p:nvSpPr>
            <p:cNvPr id="14" name="TextBox 14"/>
            <p:cNvSpPr txBox="1"/>
            <p:nvPr/>
          </p:nvSpPr>
          <p:spPr>
            <a:xfrm>
              <a:off x="0" y="-114300"/>
              <a:ext cx="10219988" cy="1452568"/>
            </a:xfrm>
            <a:prstGeom prst="rect">
              <a:avLst/>
            </a:prstGeom>
          </p:spPr>
          <p:txBody>
            <a:bodyPr lIns="0" tIns="0" rIns="0" bIns="0" rtlCol="0" anchor="t"/>
            <a:lstStyle/>
            <a:p>
              <a:pPr algn="ctr">
                <a:lnSpc>
                  <a:spcPts val="8202"/>
                </a:lnSpc>
              </a:pPr>
              <a:r>
                <a:rPr lang="en-US" sz="5859" b="1">
                  <a:solidFill>
                    <a:srgbClr val="496CDB"/>
                  </a:solidFill>
                  <a:latin typeface="Comic Sans Bold"/>
                  <a:ea typeface="Comic Sans Bold"/>
                  <a:cs typeface="Comic Sans Bold"/>
                  <a:sym typeface="Comic Sans Bold"/>
                </a:rPr>
                <a:t>Thank You ^^</a:t>
              </a:r>
            </a:p>
          </p:txBody>
        </p:sp>
      </p:grpSp>
      <p:grpSp>
        <p:nvGrpSpPr>
          <p:cNvPr id="15" name="Group 15"/>
          <p:cNvGrpSpPr/>
          <p:nvPr/>
        </p:nvGrpSpPr>
        <p:grpSpPr>
          <a:xfrm rot="-508851">
            <a:off x="3845931" y="8457433"/>
            <a:ext cx="5806854" cy="5785078"/>
            <a:chOff x="0" y="0"/>
            <a:chExt cx="7742472" cy="7713437"/>
          </a:xfrm>
        </p:grpSpPr>
        <p:sp>
          <p:nvSpPr>
            <p:cNvPr id="16" name="Freeform 16"/>
            <p:cNvSpPr/>
            <p:nvPr/>
          </p:nvSpPr>
          <p:spPr>
            <a:xfrm flipH="1">
              <a:off x="0" y="0"/>
              <a:ext cx="7742428" cy="7713472"/>
            </a:xfrm>
            <a:custGeom>
              <a:avLst/>
              <a:gdLst/>
              <a:ahLst/>
              <a:cxnLst/>
              <a:rect l="l" t="t" r="r" b="b"/>
              <a:pathLst>
                <a:path w="7742428" h="7713472">
                  <a:moveTo>
                    <a:pt x="7742428" y="0"/>
                  </a:moveTo>
                  <a:lnTo>
                    <a:pt x="0" y="0"/>
                  </a:lnTo>
                  <a:lnTo>
                    <a:pt x="0" y="7713472"/>
                  </a:lnTo>
                  <a:lnTo>
                    <a:pt x="7742428" y="7713472"/>
                  </a:lnTo>
                  <a:lnTo>
                    <a:pt x="7742428" y="0"/>
                  </a:lnTo>
                  <a:close/>
                </a:path>
              </a:pathLst>
            </a:custGeom>
            <a:blipFill>
              <a:blip r:embed="rId5"/>
              <a:stretch>
                <a:fillRect t="-12" b="-12"/>
              </a:stretch>
            </a:blipFill>
          </p:spPr>
          <p:txBody>
            <a:bodyPr/>
            <a:lstStyle/>
            <a:p>
              <a:endParaRPr lang="en-GB"/>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43000"/>
          </a:schemeClr>
        </a:solidFill>
        <a:effectLst/>
      </p:bgPr>
    </p:bg>
    <p:spTree>
      <p:nvGrpSpPr>
        <p:cNvPr id="1" name=""/>
        <p:cNvGrpSpPr/>
        <p:nvPr/>
      </p:nvGrpSpPr>
      <p:grpSpPr>
        <a:xfrm>
          <a:off x="0" y="0"/>
          <a:ext cx="0" cy="0"/>
          <a:chOff x="0" y="0"/>
          <a:chExt cx="0" cy="0"/>
        </a:xfrm>
      </p:grpSpPr>
      <p:grpSp>
        <p:nvGrpSpPr>
          <p:cNvPr id="2" name="Group 2"/>
          <p:cNvGrpSpPr/>
          <p:nvPr/>
        </p:nvGrpSpPr>
        <p:grpSpPr>
          <a:xfrm rot="-6728267">
            <a:off x="4294581" y="-3692380"/>
            <a:ext cx="24201395" cy="26341655"/>
            <a:chOff x="0" y="0"/>
            <a:chExt cx="32268527" cy="35122207"/>
          </a:xfrm>
        </p:grpSpPr>
        <p:sp>
          <p:nvSpPr>
            <p:cNvPr id="3" name="Freeform 3"/>
            <p:cNvSpPr/>
            <p:nvPr/>
          </p:nvSpPr>
          <p:spPr>
            <a:xfrm>
              <a:off x="0" y="0"/>
              <a:ext cx="32268542" cy="35122231"/>
            </a:xfrm>
            <a:custGeom>
              <a:avLst/>
              <a:gdLst/>
              <a:ahLst/>
              <a:cxnLst/>
              <a:rect l="l" t="t" r="r" b="b"/>
              <a:pathLst>
                <a:path w="32268542" h="35122231">
                  <a:moveTo>
                    <a:pt x="0" y="0"/>
                  </a:moveTo>
                  <a:lnTo>
                    <a:pt x="32268542" y="0"/>
                  </a:lnTo>
                  <a:lnTo>
                    <a:pt x="32268542" y="35122231"/>
                  </a:lnTo>
                  <a:lnTo>
                    <a:pt x="0" y="35122231"/>
                  </a:lnTo>
                  <a:lnTo>
                    <a:pt x="0" y="0"/>
                  </a:lnTo>
                  <a:close/>
                </a:path>
              </a:pathLst>
            </a:custGeom>
            <a:blipFill>
              <a:blip r:embed="rId2"/>
              <a:stretch>
                <a:fillRect l="-17" r="-17"/>
              </a:stretch>
            </a:blipFill>
          </p:spPr>
          <p:txBody>
            <a:bodyPr/>
            <a:lstStyle/>
            <a:p>
              <a:endParaRPr lang="en-GB"/>
            </a:p>
          </p:txBody>
        </p:sp>
      </p:grpSp>
      <p:grpSp>
        <p:nvGrpSpPr>
          <p:cNvPr id="4" name="Group 4"/>
          <p:cNvGrpSpPr/>
          <p:nvPr/>
        </p:nvGrpSpPr>
        <p:grpSpPr>
          <a:xfrm>
            <a:off x="-2702703" y="-1742475"/>
            <a:ext cx="6289191" cy="5542350"/>
            <a:chOff x="0" y="0"/>
            <a:chExt cx="8385588" cy="7389800"/>
          </a:xfrm>
        </p:grpSpPr>
        <p:sp>
          <p:nvSpPr>
            <p:cNvPr id="5" name="Freeform 5"/>
            <p:cNvSpPr/>
            <p:nvPr/>
          </p:nvSpPr>
          <p:spPr>
            <a:xfrm>
              <a:off x="0" y="0"/>
              <a:ext cx="8385556" cy="7389749"/>
            </a:xfrm>
            <a:custGeom>
              <a:avLst/>
              <a:gdLst/>
              <a:ahLst/>
              <a:cxnLst/>
              <a:rect l="l" t="t" r="r" b="b"/>
              <a:pathLst>
                <a:path w="8385556" h="7389749">
                  <a:moveTo>
                    <a:pt x="0" y="0"/>
                  </a:moveTo>
                  <a:lnTo>
                    <a:pt x="8385556" y="0"/>
                  </a:lnTo>
                  <a:lnTo>
                    <a:pt x="8385556" y="7389749"/>
                  </a:lnTo>
                  <a:lnTo>
                    <a:pt x="0" y="7389749"/>
                  </a:lnTo>
                  <a:lnTo>
                    <a:pt x="0" y="0"/>
                  </a:lnTo>
                  <a:close/>
                </a:path>
              </a:pathLst>
            </a:custGeom>
            <a:blipFill>
              <a:blip r:embed="rId3"/>
              <a:stretch>
                <a:fillRect t="-4" b="-4"/>
              </a:stretch>
            </a:blipFill>
          </p:spPr>
          <p:txBody>
            <a:bodyPr/>
            <a:lstStyle/>
            <a:p>
              <a:endParaRPr lang="en-GB"/>
            </a:p>
          </p:txBody>
        </p:sp>
      </p:grpSp>
      <p:grpSp>
        <p:nvGrpSpPr>
          <p:cNvPr id="6" name="Group 6"/>
          <p:cNvGrpSpPr/>
          <p:nvPr/>
        </p:nvGrpSpPr>
        <p:grpSpPr>
          <a:xfrm>
            <a:off x="2080974" y="2491461"/>
            <a:ext cx="14483476" cy="7991406"/>
            <a:chOff x="0" y="-131589"/>
            <a:chExt cx="15826551" cy="5067207"/>
          </a:xfrm>
        </p:grpSpPr>
        <p:sp>
          <p:nvSpPr>
            <p:cNvPr id="7" name="Freeform 7"/>
            <p:cNvSpPr/>
            <p:nvPr/>
          </p:nvSpPr>
          <p:spPr>
            <a:xfrm>
              <a:off x="0" y="0"/>
              <a:ext cx="14277577" cy="4298734"/>
            </a:xfrm>
            <a:custGeom>
              <a:avLst/>
              <a:gdLst/>
              <a:ahLst/>
              <a:cxnLst/>
              <a:rect l="l" t="t" r="r" b="b"/>
              <a:pathLst>
                <a:path w="14277577" h="4298734">
                  <a:moveTo>
                    <a:pt x="0" y="0"/>
                  </a:moveTo>
                  <a:lnTo>
                    <a:pt x="14277577" y="0"/>
                  </a:lnTo>
                  <a:lnTo>
                    <a:pt x="14277577" y="4298734"/>
                  </a:lnTo>
                  <a:lnTo>
                    <a:pt x="0" y="4298734"/>
                  </a:lnTo>
                  <a:close/>
                </a:path>
              </a:pathLst>
            </a:custGeom>
            <a:solidFill>
              <a:srgbClr val="000000">
                <a:alpha val="0"/>
              </a:srgbClr>
            </a:solidFill>
          </p:spPr>
          <p:txBody>
            <a:bodyPr/>
            <a:lstStyle/>
            <a:p>
              <a:endParaRPr lang="en-GB"/>
            </a:p>
          </p:txBody>
        </p:sp>
        <p:sp>
          <p:nvSpPr>
            <p:cNvPr id="8" name="TextBox 8"/>
            <p:cNvSpPr txBox="1"/>
            <p:nvPr/>
          </p:nvSpPr>
          <p:spPr>
            <a:xfrm>
              <a:off x="1389764" y="-131589"/>
              <a:ext cx="14436787" cy="5067207"/>
            </a:xfrm>
            <a:prstGeom prst="rect">
              <a:avLst/>
            </a:prstGeom>
          </p:spPr>
          <p:txBody>
            <a:bodyPr lIns="0" tIns="0" rIns="0" bIns="0" rtlCol="0" anchor="t"/>
            <a:lstStyle/>
            <a:p>
              <a:pPr algn="ctr" rtl="0">
                <a:buNone/>
              </a:pPr>
              <a:r>
                <a:rPr lang="en-GB" sz="7200" b="1" dirty="0">
                  <a:solidFill>
                    <a:srgbClr val="7030A0"/>
                  </a:solidFill>
                </a:rPr>
                <a:t>Overview</a:t>
              </a:r>
            </a:p>
            <a:p>
              <a:endParaRPr lang="en-GB" sz="4200" dirty="0">
                <a:latin typeface="Canva Sans Bold" panose="020B0604020202020204" charset="0"/>
              </a:endParaRPr>
            </a:p>
            <a:p>
              <a:r>
                <a:rPr lang="en-GB" sz="4200" dirty="0">
                  <a:latin typeface="Canva Sans Bold" panose="020B0604020202020204" charset="0"/>
                </a:rPr>
                <a:t>This project integrates computer vision, machine learning, and robotics to create a system that combines real-time image processing, gesture recognition, serial communication, and precise robotic control to achieve seamless translation of visual inputs into physical outputs.</a:t>
              </a:r>
            </a:p>
            <a:p>
              <a:pPr algn="ctr" rtl="0">
                <a:buNone/>
              </a:pPr>
              <a:r>
                <a:rPr lang="en-GB" sz="3600" dirty="0">
                  <a:latin typeface="Amasis MT Pro Medium" panose="02040604050005020304" pitchFamily="18" charset="0"/>
                </a:rPr>
                <a:t> </a:t>
              </a:r>
              <a:endParaRPr lang="en-US" sz="2974" dirty="0">
                <a:solidFill>
                  <a:srgbClr val="304585"/>
                </a:solidFill>
                <a:latin typeface="Comic Sans"/>
                <a:ea typeface="Comic Sans"/>
                <a:cs typeface="Comic Sans"/>
                <a:sym typeface="Comic Sans"/>
              </a:endParaRPr>
            </a:p>
          </p:txBody>
        </p:sp>
      </p:grpSp>
      <p:grpSp>
        <p:nvGrpSpPr>
          <p:cNvPr id="9" name="Group 9"/>
          <p:cNvGrpSpPr/>
          <p:nvPr/>
        </p:nvGrpSpPr>
        <p:grpSpPr>
          <a:xfrm>
            <a:off x="3873922" y="3292106"/>
            <a:ext cx="8334851" cy="962725"/>
            <a:chOff x="0" y="0"/>
            <a:chExt cx="11113135" cy="1283633"/>
          </a:xfrm>
        </p:grpSpPr>
        <p:sp>
          <p:nvSpPr>
            <p:cNvPr id="10" name="Freeform 10"/>
            <p:cNvSpPr/>
            <p:nvPr/>
          </p:nvSpPr>
          <p:spPr>
            <a:xfrm>
              <a:off x="0" y="0"/>
              <a:ext cx="11113135" cy="1283633"/>
            </a:xfrm>
            <a:custGeom>
              <a:avLst/>
              <a:gdLst/>
              <a:ahLst/>
              <a:cxnLst/>
              <a:rect l="l" t="t" r="r" b="b"/>
              <a:pathLst>
                <a:path w="11113135" h="1283633">
                  <a:moveTo>
                    <a:pt x="0" y="0"/>
                  </a:moveTo>
                  <a:lnTo>
                    <a:pt x="11113135" y="0"/>
                  </a:lnTo>
                  <a:lnTo>
                    <a:pt x="11113135" y="1283633"/>
                  </a:lnTo>
                  <a:lnTo>
                    <a:pt x="0" y="1283633"/>
                  </a:lnTo>
                  <a:close/>
                </a:path>
              </a:pathLst>
            </a:custGeom>
            <a:solidFill>
              <a:srgbClr val="000000">
                <a:alpha val="0"/>
              </a:srgbClr>
            </a:solidFill>
          </p:spPr>
          <p:txBody>
            <a:bodyPr/>
            <a:lstStyle/>
            <a:p>
              <a:pPr algn="ctr"/>
              <a:endParaRPr lang="en-GB"/>
            </a:p>
          </p:txBody>
        </p:sp>
        <p:sp>
          <p:nvSpPr>
            <p:cNvPr id="11" name="TextBox 11"/>
            <p:cNvSpPr txBox="1"/>
            <p:nvPr/>
          </p:nvSpPr>
          <p:spPr>
            <a:xfrm>
              <a:off x="0" y="-114300"/>
              <a:ext cx="11113135" cy="1397933"/>
            </a:xfrm>
            <a:prstGeom prst="rect">
              <a:avLst/>
            </a:prstGeom>
          </p:spPr>
          <p:txBody>
            <a:bodyPr lIns="0" tIns="0" rIns="0" bIns="0" rtlCol="0" anchor="t"/>
            <a:lstStyle/>
            <a:p>
              <a:pPr algn="ctr">
                <a:lnSpc>
                  <a:spcPts val="7836"/>
                </a:lnSpc>
              </a:pPr>
              <a:endParaRPr lang="en-US" sz="5597" b="1" dirty="0">
                <a:solidFill>
                  <a:srgbClr val="304585"/>
                </a:solidFill>
                <a:latin typeface="Canva Sans Bold"/>
                <a:ea typeface="Canva Sans Bold"/>
                <a:cs typeface="Canva Sans Bold"/>
                <a:sym typeface="Canva Sans Bol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4585"/>
        </a:solidFill>
        <a:effectLst/>
      </p:bgPr>
    </p:bg>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514AAC07-0D0D-2CD4-AB11-17F8FD5CBF56}"/>
              </a:ext>
            </a:extLst>
          </p:cNvPr>
          <p:cNvSpPr/>
          <p:nvPr/>
        </p:nvSpPr>
        <p:spPr>
          <a:xfrm>
            <a:off x="-1035082" y="-840628"/>
            <a:ext cx="20358164" cy="12598812"/>
          </a:xfrm>
          <a:custGeom>
            <a:avLst/>
            <a:gdLst/>
            <a:ahLst/>
            <a:cxnLst/>
            <a:rect l="l" t="t" r="r" b="b"/>
            <a:pathLst>
              <a:path w="27144219" h="16798417">
                <a:moveTo>
                  <a:pt x="0" y="0"/>
                </a:moveTo>
                <a:lnTo>
                  <a:pt x="27144219" y="0"/>
                </a:lnTo>
                <a:lnTo>
                  <a:pt x="27144219" y="16798417"/>
                </a:lnTo>
                <a:lnTo>
                  <a:pt x="0" y="16798417"/>
                </a:lnTo>
                <a:lnTo>
                  <a:pt x="0" y="0"/>
                </a:lnTo>
                <a:close/>
              </a:path>
            </a:pathLst>
          </a:custGeom>
          <a:blipFill>
            <a:blip r:embed="rId2">
              <a:alphaModFix amt="62000"/>
            </a:blip>
            <a:stretch>
              <a:fillRect l="-3107" r="-3107"/>
            </a:stretch>
          </a:blipFill>
        </p:spPr>
        <p:txBody>
          <a:bodyPr/>
          <a:lstStyle/>
          <a:p>
            <a:endParaRPr lang="en-GB"/>
          </a:p>
        </p:txBody>
      </p:sp>
      <p:sp>
        <p:nvSpPr>
          <p:cNvPr id="2" name="TextBox 1">
            <a:extLst>
              <a:ext uri="{FF2B5EF4-FFF2-40B4-BE49-F238E27FC236}">
                <a16:creationId xmlns:a16="http://schemas.microsoft.com/office/drawing/2014/main" id="{B041DED1-8EA9-361B-09ED-1BFC251CCDA2}"/>
              </a:ext>
            </a:extLst>
          </p:cNvPr>
          <p:cNvSpPr txBox="1"/>
          <p:nvPr/>
        </p:nvSpPr>
        <p:spPr>
          <a:xfrm>
            <a:off x="1371600" y="1028700"/>
            <a:ext cx="15773400" cy="7355860"/>
          </a:xfrm>
          <a:prstGeom prst="rect">
            <a:avLst/>
          </a:prstGeom>
          <a:noFill/>
        </p:spPr>
        <p:txBody>
          <a:bodyPr wrap="square" rtlCol="0">
            <a:spAutoFit/>
          </a:bodyPr>
          <a:lstStyle/>
          <a:p>
            <a:r>
              <a:rPr lang="en-US" sz="7200" b="1" dirty="0">
                <a:solidFill>
                  <a:schemeClr val="tx2">
                    <a:lumMod val="50000"/>
                  </a:schemeClr>
                </a:solidFill>
                <a:latin typeface="Barlow Condensed "/>
              </a:rPr>
              <a:t>Project Flow </a:t>
            </a:r>
          </a:p>
          <a:p>
            <a:endParaRPr lang="en-US" sz="4000" dirty="0">
              <a:solidFill>
                <a:schemeClr val="bg1"/>
              </a:solidFill>
              <a:latin typeface="Barlow Condensed "/>
            </a:endParaRPr>
          </a:p>
          <a:p>
            <a:pPr marL="571500" indent="-571500" rtl="0">
              <a:buFont typeface="Arial" panose="020B0604020202020204" pitchFamily="34" charset="0"/>
              <a:buChar char="•"/>
            </a:pPr>
            <a:r>
              <a:rPr lang="en-GB" sz="4000" dirty="0">
                <a:solidFill>
                  <a:schemeClr val="bg2"/>
                </a:solidFill>
                <a:latin typeface="Canva Sans Bold" panose="020B0604020202020204" charset="0"/>
              </a:rPr>
              <a:t>Captures hand gestures using a webcam.</a:t>
            </a:r>
          </a:p>
          <a:p>
            <a:pPr marL="571500" indent="-571500" rtl="0">
              <a:buFont typeface="Arial" panose="020B0604020202020204" pitchFamily="34" charset="0"/>
              <a:buChar char="•"/>
            </a:pPr>
            <a:r>
              <a:rPr lang="en-GB" sz="4000" dirty="0">
                <a:solidFill>
                  <a:schemeClr val="bg2"/>
                </a:solidFill>
                <a:latin typeface="Canva Sans Bold" panose="020B0604020202020204" charset="0"/>
              </a:rPr>
              <a:t>Processes and classifies gestures into corresponding letters (e.g., American Sign Language alphabet).</a:t>
            </a:r>
          </a:p>
          <a:p>
            <a:pPr marL="571500" indent="-571500" rtl="0">
              <a:buFont typeface="Arial" panose="020B0604020202020204" pitchFamily="34" charset="0"/>
              <a:buChar char="•"/>
            </a:pPr>
            <a:r>
              <a:rPr lang="en-GB" sz="4000" dirty="0">
                <a:solidFill>
                  <a:schemeClr val="bg2"/>
                </a:solidFill>
                <a:latin typeface="Canva Sans Bold" panose="020B0604020202020204" charset="0"/>
              </a:rPr>
              <a:t>Sends the classified letter to an Arduino via serial communication.</a:t>
            </a:r>
          </a:p>
          <a:p>
            <a:pPr marL="571500" indent="-571500" rtl="0">
              <a:buFont typeface="Arial" panose="020B0604020202020204" pitchFamily="34" charset="0"/>
              <a:buChar char="•"/>
            </a:pPr>
            <a:r>
              <a:rPr lang="en-GB" sz="4000" dirty="0">
                <a:solidFill>
                  <a:schemeClr val="bg2"/>
                </a:solidFill>
                <a:latin typeface="Canva Sans Bold" panose="020B0604020202020204" charset="0"/>
              </a:rPr>
              <a:t> Controls a robotic arm to mimic the gesture corresponding to the letter.</a:t>
            </a:r>
          </a:p>
          <a:p>
            <a:pPr marL="571500" indent="-571500" rtl="0">
              <a:buFont typeface="Arial" panose="020B0604020202020204" pitchFamily="34" charset="0"/>
              <a:buChar char="•"/>
            </a:pPr>
            <a:r>
              <a:rPr lang="en-GB" sz="4000" dirty="0">
                <a:solidFill>
                  <a:schemeClr val="bg2"/>
                </a:solidFill>
                <a:latin typeface="Canva Sans Bold" panose="020B0604020202020204" charset="0"/>
              </a:rPr>
              <a:t>The letter is displayed on an LCD</a:t>
            </a:r>
          </a:p>
          <a:p>
            <a:endParaRPr lang="en-US" sz="4000" dirty="0">
              <a:solidFill>
                <a:schemeClr val="bg1"/>
              </a:solidFill>
              <a:latin typeface="Barlow Condensed "/>
            </a:endParaRPr>
          </a:p>
        </p:txBody>
      </p:sp>
    </p:spTree>
    <p:extLst>
      <p:ext uri="{BB962C8B-B14F-4D97-AF65-F5344CB8AC3E}">
        <p14:creationId xmlns:p14="http://schemas.microsoft.com/office/powerpoint/2010/main" val="290967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rot="-1440726">
            <a:off x="-2956698" y="-3912527"/>
            <a:ext cx="24201395" cy="26341655"/>
            <a:chOff x="0" y="0"/>
            <a:chExt cx="32268527" cy="35122207"/>
          </a:xfrm>
        </p:grpSpPr>
        <p:sp>
          <p:nvSpPr>
            <p:cNvPr id="3" name="Freeform 3"/>
            <p:cNvSpPr/>
            <p:nvPr/>
          </p:nvSpPr>
          <p:spPr>
            <a:xfrm>
              <a:off x="0" y="0"/>
              <a:ext cx="32268542" cy="35122231"/>
            </a:xfrm>
            <a:custGeom>
              <a:avLst/>
              <a:gdLst/>
              <a:ahLst/>
              <a:cxnLst/>
              <a:rect l="l" t="t" r="r" b="b"/>
              <a:pathLst>
                <a:path w="32268542" h="35122231">
                  <a:moveTo>
                    <a:pt x="0" y="0"/>
                  </a:moveTo>
                  <a:lnTo>
                    <a:pt x="32268542" y="0"/>
                  </a:lnTo>
                  <a:lnTo>
                    <a:pt x="32268542" y="35122231"/>
                  </a:lnTo>
                  <a:lnTo>
                    <a:pt x="0" y="35122231"/>
                  </a:lnTo>
                  <a:lnTo>
                    <a:pt x="0" y="0"/>
                  </a:lnTo>
                  <a:close/>
                </a:path>
              </a:pathLst>
            </a:custGeom>
            <a:blipFill>
              <a:blip r:embed="rId2"/>
              <a:stretch>
                <a:fillRect l="-17" r="-17"/>
              </a:stretch>
            </a:blipFill>
          </p:spPr>
          <p:txBody>
            <a:bodyPr/>
            <a:lstStyle/>
            <a:p>
              <a:endParaRPr lang="en-GB"/>
            </a:p>
          </p:txBody>
        </p:sp>
      </p:grpSp>
      <p:grpSp>
        <p:nvGrpSpPr>
          <p:cNvPr id="4" name="Group 4"/>
          <p:cNvGrpSpPr/>
          <p:nvPr/>
        </p:nvGrpSpPr>
        <p:grpSpPr>
          <a:xfrm>
            <a:off x="2788274" y="1404087"/>
            <a:ext cx="12711453" cy="7478827"/>
            <a:chOff x="0" y="0"/>
            <a:chExt cx="16948604" cy="9971769"/>
          </a:xfrm>
        </p:grpSpPr>
        <p:sp>
          <p:nvSpPr>
            <p:cNvPr id="5" name="Freeform 5"/>
            <p:cNvSpPr/>
            <p:nvPr/>
          </p:nvSpPr>
          <p:spPr>
            <a:xfrm>
              <a:off x="0" y="0"/>
              <a:ext cx="16948658" cy="9971786"/>
            </a:xfrm>
            <a:custGeom>
              <a:avLst/>
              <a:gdLst/>
              <a:ahLst/>
              <a:cxnLst/>
              <a:rect l="l" t="t" r="r" b="b"/>
              <a:pathLst>
                <a:path w="16948658" h="9971786">
                  <a:moveTo>
                    <a:pt x="0" y="0"/>
                  </a:moveTo>
                  <a:lnTo>
                    <a:pt x="16948658" y="0"/>
                  </a:lnTo>
                  <a:lnTo>
                    <a:pt x="16948658" y="9971786"/>
                  </a:lnTo>
                  <a:lnTo>
                    <a:pt x="0" y="9971786"/>
                  </a:lnTo>
                  <a:lnTo>
                    <a:pt x="0" y="0"/>
                  </a:lnTo>
                  <a:close/>
                </a:path>
              </a:pathLst>
            </a:custGeom>
            <a:blipFill>
              <a:blip r:embed="rId3"/>
              <a:stretch>
                <a:fillRect/>
              </a:stretch>
            </a:blipFill>
          </p:spPr>
          <p:txBody>
            <a:bodyPr/>
            <a:lstStyle/>
            <a:p>
              <a:endParaRPr lang="en-GB"/>
            </a:p>
          </p:txBody>
        </p:sp>
      </p:grpSp>
      <p:sp>
        <p:nvSpPr>
          <p:cNvPr id="6" name="Freeform 6"/>
          <p:cNvSpPr/>
          <p:nvPr/>
        </p:nvSpPr>
        <p:spPr>
          <a:xfrm>
            <a:off x="2788274" y="1411565"/>
            <a:ext cx="12468102" cy="7074989"/>
          </a:xfrm>
          <a:custGeom>
            <a:avLst/>
            <a:gdLst/>
            <a:ahLst/>
            <a:cxnLst/>
            <a:rect l="l" t="t" r="r" b="b"/>
            <a:pathLst>
              <a:path w="12468102" h="7074989">
                <a:moveTo>
                  <a:pt x="0" y="0"/>
                </a:moveTo>
                <a:lnTo>
                  <a:pt x="12468102" y="0"/>
                </a:lnTo>
                <a:lnTo>
                  <a:pt x="12468102" y="7074989"/>
                </a:lnTo>
                <a:lnTo>
                  <a:pt x="0" y="7074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7" name="Freeform 7"/>
          <p:cNvSpPr/>
          <p:nvPr/>
        </p:nvSpPr>
        <p:spPr>
          <a:xfrm>
            <a:off x="13942900" y="1150890"/>
            <a:ext cx="484454" cy="1863286"/>
          </a:xfrm>
          <a:custGeom>
            <a:avLst/>
            <a:gdLst/>
            <a:ahLst/>
            <a:cxnLst/>
            <a:rect l="l" t="t" r="r" b="b"/>
            <a:pathLst>
              <a:path w="484454" h="1863286">
                <a:moveTo>
                  <a:pt x="0" y="0"/>
                </a:moveTo>
                <a:lnTo>
                  <a:pt x="484454" y="0"/>
                </a:lnTo>
                <a:lnTo>
                  <a:pt x="484454" y="1863286"/>
                </a:lnTo>
                <a:lnTo>
                  <a:pt x="0" y="1863286"/>
                </a:lnTo>
                <a:lnTo>
                  <a:pt x="0" y="0"/>
                </a:lnTo>
                <a:close/>
              </a:path>
            </a:pathLst>
          </a:custGeom>
          <a:blipFill>
            <a:blip r:embed="rId6">
              <a:extLst>
                <a:ext uri="{96DAC541-7B7A-43D3-8B79-37D633B846F1}">
                  <asvg:svgBlip xmlns:asvg="http://schemas.microsoft.com/office/drawing/2016/SVG/main" r:embed="rId7"/>
                </a:ext>
              </a:extLst>
            </a:blip>
            <a:stretch>
              <a:fillRect l="-4945" r="-4945"/>
            </a:stretch>
          </a:blipFill>
        </p:spPr>
        <p:txBody>
          <a:bodyPr/>
          <a:lstStyle/>
          <a:p>
            <a:endParaRPr lang="en-GB"/>
          </a:p>
        </p:txBody>
      </p:sp>
      <p:grpSp>
        <p:nvGrpSpPr>
          <p:cNvPr id="8" name="Group 8"/>
          <p:cNvGrpSpPr/>
          <p:nvPr/>
        </p:nvGrpSpPr>
        <p:grpSpPr>
          <a:xfrm>
            <a:off x="6511912" y="3282713"/>
            <a:ext cx="5020825" cy="4271722"/>
            <a:chOff x="0" y="0"/>
            <a:chExt cx="6694433" cy="5695630"/>
          </a:xfrm>
        </p:grpSpPr>
        <p:sp>
          <p:nvSpPr>
            <p:cNvPr id="9" name="Freeform 9"/>
            <p:cNvSpPr/>
            <p:nvPr/>
          </p:nvSpPr>
          <p:spPr>
            <a:xfrm>
              <a:off x="0" y="0"/>
              <a:ext cx="6694433" cy="5695630"/>
            </a:xfrm>
            <a:custGeom>
              <a:avLst/>
              <a:gdLst/>
              <a:ahLst/>
              <a:cxnLst/>
              <a:rect l="l" t="t" r="r" b="b"/>
              <a:pathLst>
                <a:path w="6694433" h="5695630">
                  <a:moveTo>
                    <a:pt x="0" y="0"/>
                  </a:moveTo>
                  <a:lnTo>
                    <a:pt x="6694433" y="0"/>
                  </a:lnTo>
                  <a:lnTo>
                    <a:pt x="6694433" y="5695630"/>
                  </a:lnTo>
                  <a:lnTo>
                    <a:pt x="0" y="5695630"/>
                  </a:lnTo>
                  <a:close/>
                </a:path>
              </a:pathLst>
            </a:custGeom>
            <a:solidFill>
              <a:srgbClr val="000000">
                <a:alpha val="0"/>
              </a:srgbClr>
            </a:solidFill>
          </p:spPr>
          <p:txBody>
            <a:bodyPr/>
            <a:lstStyle/>
            <a:p>
              <a:endParaRPr lang="en-GB"/>
            </a:p>
          </p:txBody>
        </p:sp>
        <p:sp>
          <p:nvSpPr>
            <p:cNvPr id="10" name="TextBox 10"/>
            <p:cNvSpPr txBox="1"/>
            <p:nvPr/>
          </p:nvSpPr>
          <p:spPr>
            <a:xfrm>
              <a:off x="0" y="-57150"/>
              <a:ext cx="6694433" cy="5752780"/>
            </a:xfrm>
            <a:prstGeom prst="rect">
              <a:avLst/>
            </a:prstGeom>
          </p:spPr>
          <p:txBody>
            <a:bodyPr lIns="0" tIns="0" rIns="0" bIns="0" rtlCol="0" anchor="t"/>
            <a:lstStyle/>
            <a:p>
              <a:pPr marL="679697" lvl="2" indent="-226566" algn="just">
                <a:lnSpc>
                  <a:spcPts val="4163"/>
                </a:lnSpc>
                <a:buFont typeface="Arial"/>
                <a:buChar char="⚬"/>
              </a:pPr>
              <a:r>
                <a:rPr lang="en-US" sz="2973" dirty="0">
                  <a:solidFill>
                    <a:srgbClr val="304585"/>
                  </a:solidFill>
                  <a:latin typeface="Comic Sans"/>
                  <a:ea typeface="Comic Sans"/>
                  <a:cs typeface="Comic Sans"/>
                  <a:sym typeface="Comic Sans"/>
                </a:rPr>
                <a:t>7 Servo Motors </a:t>
              </a:r>
            </a:p>
            <a:p>
              <a:pPr marL="679697" lvl="2" indent="-226566" algn="just">
                <a:lnSpc>
                  <a:spcPts val="4163"/>
                </a:lnSpc>
                <a:buFont typeface="Arial"/>
                <a:buChar char="⚬"/>
              </a:pPr>
              <a:r>
                <a:rPr lang="en-US" sz="2973" dirty="0">
                  <a:solidFill>
                    <a:srgbClr val="304585"/>
                  </a:solidFill>
                  <a:latin typeface="Comic Sans"/>
                  <a:ea typeface="Comic Sans"/>
                  <a:cs typeface="Comic Sans"/>
                  <a:sym typeface="Comic Sans"/>
                </a:rPr>
                <a:t>Arduino UNO</a:t>
              </a:r>
            </a:p>
            <a:p>
              <a:pPr marL="679697" lvl="2" indent="-226566" algn="just">
                <a:lnSpc>
                  <a:spcPts val="4163"/>
                </a:lnSpc>
                <a:buFont typeface="Arial"/>
                <a:buChar char="⚬"/>
              </a:pPr>
              <a:r>
                <a:rPr lang="en-US" sz="2973" dirty="0">
                  <a:solidFill>
                    <a:srgbClr val="304585"/>
                  </a:solidFill>
                  <a:latin typeface="Comic Sans"/>
                  <a:ea typeface="Comic Sans"/>
                  <a:cs typeface="Comic Sans"/>
                  <a:sym typeface="Comic Sans"/>
                </a:rPr>
                <a:t>ESP8266</a:t>
              </a:r>
            </a:p>
            <a:p>
              <a:pPr marL="679697" lvl="2" indent="-226566" algn="just">
                <a:lnSpc>
                  <a:spcPts val="4163"/>
                </a:lnSpc>
                <a:buFont typeface="Arial"/>
                <a:buChar char="⚬"/>
              </a:pPr>
              <a:r>
                <a:rPr lang="en-US" sz="2973" dirty="0">
                  <a:solidFill>
                    <a:srgbClr val="304585"/>
                  </a:solidFill>
                  <a:latin typeface="Comic Sans"/>
                  <a:ea typeface="Comic Sans"/>
                  <a:cs typeface="Comic Sans"/>
                  <a:sym typeface="Comic Sans"/>
                </a:rPr>
                <a:t>bread boards</a:t>
              </a:r>
            </a:p>
            <a:p>
              <a:pPr marL="679697" lvl="2" indent="-226566" algn="just">
                <a:lnSpc>
                  <a:spcPts val="4163"/>
                </a:lnSpc>
                <a:buFont typeface="Arial"/>
                <a:buChar char="⚬"/>
              </a:pPr>
              <a:r>
                <a:rPr lang="en-US" sz="2973" dirty="0">
                  <a:solidFill>
                    <a:srgbClr val="304585"/>
                  </a:solidFill>
                  <a:latin typeface="Comic Sans"/>
                  <a:ea typeface="Comic Sans"/>
                  <a:cs typeface="Comic Sans"/>
                  <a:sym typeface="Comic Sans"/>
                </a:rPr>
                <a:t>3 batteries (3.7v each)</a:t>
              </a:r>
            </a:p>
            <a:p>
              <a:pPr marL="679697" lvl="2" indent="-226566" algn="just">
                <a:lnSpc>
                  <a:spcPts val="4163"/>
                </a:lnSpc>
                <a:buFont typeface="Arial"/>
                <a:buChar char="⚬"/>
              </a:pPr>
              <a:r>
                <a:rPr lang="en-US" sz="2973" dirty="0">
                  <a:solidFill>
                    <a:srgbClr val="304585"/>
                  </a:solidFill>
                  <a:latin typeface="Comic Sans"/>
                  <a:ea typeface="Comic Sans"/>
                  <a:cs typeface="Comic Sans"/>
                  <a:sym typeface="Comic Sans"/>
                </a:rPr>
                <a:t>Wires</a:t>
              </a:r>
            </a:p>
            <a:p>
              <a:pPr marL="679628" lvl="2" indent="-226543" algn="just">
                <a:lnSpc>
                  <a:spcPts val="4162"/>
                </a:lnSpc>
                <a:buFont typeface="Arial"/>
                <a:buChar char="⚬"/>
              </a:pPr>
              <a:r>
                <a:rPr lang="en-US" sz="2973" dirty="0">
                  <a:solidFill>
                    <a:srgbClr val="304585"/>
                  </a:solidFill>
                  <a:latin typeface="Comic Sans"/>
                  <a:ea typeface="Comic Sans"/>
                  <a:cs typeface="Comic Sans"/>
                  <a:sym typeface="Comic Sans"/>
                </a:rPr>
                <a:t>Buck Adapter</a:t>
              </a:r>
            </a:p>
            <a:p>
              <a:pPr marL="679628" lvl="2" indent="-226543" algn="just">
                <a:lnSpc>
                  <a:spcPts val="4162"/>
                </a:lnSpc>
                <a:buFont typeface="Arial"/>
                <a:buChar char="⚬"/>
              </a:pPr>
              <a:r>
                <a:rPr lang="en-US" sz="2973" dirty="0">
                  <a:solidFill>
                    <a:srgbClr val="304585"/>
                  </a:solidFill>
                  <a:latin typeface="Comic Sans"/>
                  <a:ea typeface="Comic Sans"/>
                  <a:cs typeface="Comic Sans"/>
                  <a:sym typeface="Comic Sans"/>
                </a:rPr>
                <a:t>LCD I2C</a:t>
              </a:r>
            </a:p>
            <a:p>
              <a:pPr algn="just">
                <a:lnSpc>
                  <a:spcPts val="4163"/>
                </a:lnSpc>
              </a:pPr>
              <a:endParaRPr lang="en-US" sz="2973" dirty="0">
                <a:solidFill>
                  <a:srgbClr val="304585"/>
                </a:solidFill>
                <a:latin typeface="Comic Sans"/>
                <a:ea typeface="Comic Sans"/>
                <a:cs typeface="Comic Sans"/>
                <a:sym typeface="Comic Sans"/>
              </a:endParaRPr>
            </a:p>
          </p:txBody>
        </p:sp>
      </p:grpSp>
      <p:grpSp>
        <p:nvGrpSpPr>
          <p:cNvPr id="11" name="Group 11"/>
          <p:cNvGrpSpPr/>
          <p:nvPr/>
        </p:nvGrpSpPr>
        <p:grpSpPr>
          <a:xfrm>
            <a:off x="4231209" y="2283908"/>
            <a:ext cx="4791115" cy="596368"/>
            <a:chOff x="0" y="0"/>
            <a:chExt cx="6388153" cy="795157"/>
          </a:xfrm>
        </p:grpSpPr>
        <p:sp>
          <p:nvSpPr>
            <p:cNvPr id="12" name="Freeform 12"/>
            <p:cNvSpPr/>
            <p:nvPr/>
          </p:nvSpPr>
          <p:spPr>
            <a:xfrm>
              <a:off x="0" y="0"/>
              <a:ext cx="6388153" cy="795157"/>
            </a:xfrm>
            <a:custGeom>
              <a:avLst/>
              <a:gdLst/>
              <a:ahLst/>
              <a:cxnLst/>
              <a:rect l="l" t="t" r="r" b="b"/>
              <a:pathLst>
                <a:path w="6388153" h="795157">
                  <a:moveTo>
                    <a:pt x="0" y="0"/>
                  </a:moveTo>
                  <a:lnTo>
                    <a:pt x="6388153" y="0"/>
                  </a:lnTo>
                  <a:lnTo>
                    <a:pt x="6388153" y="795157"/>
                  </a:lnTo>
                  <a:lnTo>
                    <a:pt x="0" y="795157"/>
                  </a:lnTo>
                  <a:close/>
                </a:path>
              </a:pathLst>
            </a:custGeom>
            <a:solidFill>
              <a:srgbClr val="000000">
                <a:alpha val="0"/>
              </a:srgbClr>
            </a:solidFill>
          </p:spPr>
          <p:txBody>
            <a:bodyPr/>
            <a:lstStyle/>
            <a:p>
              <a:endParaRPr lang="en-GB"/>
            </a:p>
          </p:txBody>
        </p:sp>
        <p:sp>
          <p:nvSpPr>
            <p:cNvPr id="13" name="TextBox 13"/>
            <p:cNvSpPr txBox="1"/>
            <p:nvPr/>
          </p:nvSpPr>
          <p:spPr>
            <a:xfrm>
              <a:off x="0" y="-66675"/>
              <a:ext cx="6388153" cy="861832"/>
            </a:xfrm>
            <a:prstGeom prst="rect">
              <a:avLst/>
            </a:prstGeom>
          </p:spPr>
          <p:txBody>
            <a:bodyPr lIns="0" tIns="0" rIns="0" bIns="0" rtlCol="0" anchor="t"/>
            <a:lstStyle/>
            <a:p>
              <a:pPr algn="l">
                <a:lnSpc>
                  <a:spcPts val="4929"/>
                </a:lnSpc>
              </a:pPr>
              <a:r>
                <a:rPr lang="en-US" sz="3520" b="1">
                  <a:solidFill>
                    <a:srgbClr val="304585"/>
                  </a:solidFill>
                  <a:latin typeface="Comic Sans Bold"/>
                  <a:ea typeface="Comic Sans Bold"/>
                  <a:cs typeface="Comic Sans Bold"/>
                  <a:sym typeface="Comic Sans Bold"/>
                </a:rPr>
                <a:t>components used </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440726">
            <a:off x="-2956698" y="-3912527"/>
            <a:ext cx="24201395" cy="26341655"/>
            <a:chOff x="0" y="0"/>
            <a:chExt cx="32268527" cy="35122207"/>
          </a:xfrm>
        </p:grpSpPr>
        <p:sp>
          <p:nvSpPr>
            <p:cNvPr id="3" name="Freeform 3"/>
            <p:cNvSpPr/>
            <p:nvPr/>
          </p:nvSpPr>
          <p:spPr>
            <a:xfrm>
              <a:off x="0" y="0"/>
              <a:ext cx="32268542" cy="35122231"/>
            </a:xfrm>
            <a:custGeom>
              <a:avLst/>
              <a:gdLst/>
              <a:ahLst/>
              <a:cxnLst/>
              <a:rect l="l" t="t" r="r" b="b"/>
              <a:pathLst>
                <a:path w="32268542" h="35122231">
                  <a:moveTo>
                    <a:pt x="0" y="0"/>
                  </a:moveTo>
                  <a:lnTo>
                    <a:pt x="32268542" y="0"/>
                  </a:lnTo>
                  <a:lnTo>
                    <a:pt x="32268542" y="35122231"/>
                  </a:lnTo>
                  <a:lnTo>
                    <a:pt x="0" y="35122231"/>
                  </a:lnTo>
                  <a:lnTo>
                    <a:pt x="0" y="0"/>
                  </a:lnTo>
                  <a:close/>
                </a:path>
              </a:pathLst>
            </a:custGeom>
            <a:blipFill>
              <a:blip r:embed="rId2"/>
              <a:stretch>
                <a:fillRect l="-17" r="-17"/>
              </a:stretch>
            </a:blipFill>
          </p:spPr>
          <p:txBody>
            <a:bodyPr/>
            <a:lstStyle/>
            <a:p>
              <a:endParaRPr lang="en-GB"/>
            </a:p>
          </p:txBody>
        </p:sp>
      </p:grpSp>
      <p:grpSp>
        <p:nvGrpSpPr>
          <p:cNvPr id="4" name="Group 4"/>
          <p:cNvGrpSpPr/>
          <p:nvPr/>
        </p:nvGrpSpPr>
        <p:grpSpPr>
          <a:xfrm rot="303967">
            <a:off x="-1584378" y="-347554"/>
            <a:ext cx="11858956" cy="14520729"/>
            <a:chOff x="0" y="0"/>
            <a:chExt cx="15811941" cy="19360972"/>
          </a:xfrm>
        </p:grpSpPr>
        <p:sp>
          <p:nvSpPr>
            <p:cNvPr id="5" name="Freeform 5"/>
            <p:cNvSpPr/>
            <p:nvPr/>
          </p:nvSpPr>
          <p:spPr>
            <a:xfrm flipH="1">
              <a:off x="0" y="0"/>
              <a:ext cx="15811881" cy="19361023"/>
            </a:xfrm>
            <a:custGeom>
              <a:avLst/>
              <a:gdLst/>
              <a:ahLst/>
              <a:cxnLst/>
              <a:rect l="l" t="t" r="r" b="b"/>
              <a:pathLst>
                <a:path w="15811881" h="19361023">
                  <a:moveTo>
                    <a:pt x="15811881" y="0"/>
                  </a:moveTo>
                  <a:lnTo>
                    <a:pt x="0" y="0"/>
                  </a:lnTo>
                  <a:lnTo>
                    <a:pt x="0" y="19361023"/>
                  </a:lnTo>
                  <a:lnTo>
                    <a:pt x="15811881" y="19361023"/>
                  </a:lnTo>
                  <a:lnTo>
                    <a:pt x="15811881" y="0"/>
                  </a:lnTo>
                  <a:close/>
                </a:path>
              </a:pathLst>
            </a:custGeom>
            <a:blipFill>
              <a:blip r:embed="rId3"/>
              <a:stretch>
                <a:fillRect/>
              </a:stretch>
            </a:blipFill>
          </p:spPr>
          <p:txBody>
            <a:bodyPr/>
            <a:lstStyle/>
            <a:p>
              <a:endParaRPr lang="en-GB"/>
            </a:p>
          </p:txBody>
        </p:sp>
      </p:grpSp>
      <p:grpSp>
        <p:nvGrpSpPr>
          <p:cNvPr id="6" name="Group 6"/>
          <p:cNvGrpSpPr/>
          <p:nvPr/>
        </p:nvGrpSpPr>
        <p:grpSpPr>
          <a:xfrm>
            <a:off x="2788274" y="1404087"/>
            <a:ext cx="12711453" cy="7478827"/>
            <a:chOff x="0" y="0"/>
            <a:chExt cx="16948604" cy="9971769"/>
          </a:xfrm>
        </p:grpSpPr>
        <p:sp>
          <p:nvSpPr>
            <p:cNvPr id="7" name="Freeform 7"/>
            <p:cNvSpPr/>
            <p:nvPr/>
          </p:nvSpPr>
          <p:spPr>
            <a:xfrm>
              <a:off x="0" y="0"/>
              <a:ext cx="16948658" cy="9971786"/>
            </a:xfrm>
            <a:custGeom>
              <a:avLst/>
              <a:gdLst/>
              <a:ahLst/>
              <a:cxnLst/>
              <a:rect l="l" t="t" r="r" b="b"/>
              <a:pathLst>
                <a:path w="16948658" h="9971786">
                  <a:moveTo>
                    <a:pt x="0" y="0"/>
                  </a:moveTo>
                  <a:lnTo>
                    <a:pt x="16948658" y="0"/>
                  </a:lnTo>
                  <a:lnTo>
                    <a:pt x="16948658" y="9971786"/>
                  </a:lnTo>
                  <a:lnTo>
                    <a:pt x="0" y="9971786"/>
                  </a:lnTo>
                  <a:lnTo>
                    <a:pt x="0" y="0"/>
                  </a:lnTo>
                  <a:close/>
                </a:path>
              </a:pathLst>
            </a:custGeom>
            <a:blipFill>
              <a:blip r:embed="rId4"/>
              <a:stretch>
                <a:fillRect/>
              </a:stretch>
            </a:blipFill>
          </p:spPr>
          <p:txBody>
            <a:bodyPr/>
            <a:lstStyle/>
            <a:p>
              <a:endParaRPr lang="en-GB"/>
            </a:p>
          </p:txBody>
        </p:sp>
      </p:grpSp>
      <p:sp>
        <p:nvSpPr>
          <p:cNvPr id="8" name="Freeform 8"/>
          <p:cNvSpPr/>
          <p:nvPr/>
        </p:nvSpPr>
        <p:spPr>
          <a:xfrm>
            <a:off x="2229934" y="1411566"/>
            <a:ext cx="13828134" cy="7846735"/>
          </a:xfrm>
          <a:custGeom>
            <a:avLst/>
            <a:gdLst/>
            <a:ahLst/>
            <a:cxnLst/>
            <a:rect l="l" t="t" r="r" b="b"/>
            <a:pathLst>
              <a:path w="13828134" h="7846735">
                <a:moveTo>
                  <a:pt x="0" y="0"/>
                </a:moveTo>
                <a:lnTo>
                  <a:pt x="13828133" y="0"/>
                </a:lnTo>
                <a:lnTo>
                  <a:pt x="13828133" y="7846735"/>
                </a:lnTo>
                <a:lnTo>
                  <a:pt x="0" y="78467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9" name="Freeform 9"/>
          <p:cNvSpPr/>
          <p:nvPr/>
        </p:nvSpPr>
        <p:spPr>
          <a:xfrm>
            <a:off x="13942900" y="1150890"/>
            <a:ext cx="484454" cy="1863286"/>
          </a:xfrm>
          <a:custGeom>
            <a:avLst/>
            <a:gdLst/>
            <a:ahLst/>
            <a:cxnLst/>
            <a:rect l="l" t="t" r="r" b="b"/>
            <a:pathLst>
              <a:path w="484454" h="1863286">
                <a:moveTo>
                  <a:pt x="0" y="0"/>
                </a:moveTo>
                <a:lnTo>
                  <a:pt x="484454" y="0"/>
                </a:lnTo>
                <a:lnTo>
                  <a:pt x="484454" y="1863286"/>
                </a:lnTo>
                <a:lnTo>
                  <a:pt x="0" y="1863286"/>
                </a:lnTo>
                <a:lnTo>
                  <a:pt x="0" y="0"/>
                </a:lnTo>
                <a:close/>
              </a:path>
            </a:pathLst>
          </a:custGeom>
          <a:blipFill>
            <a:blip r:embed="rId7">
              <a:extLst>
                <a:ext uri="{96DAC541-7B7A-43D3-8B79-37D633B846F1}">
                  <asvg:svgBlip xmlns:asvg="http://schemas.microsoft.com/office/drawing/2016/SVG/main" r:embed="rId8"/>
                </a:ext>
              </a:extLst>
            </a:blip>
            <a:stretch>
              <a:fillRect l="-4945" r="-4945"/>
            </a:stretch>
          </a:blipFill>
        </p:spPr>
        <p:txBody>
          <a:bodyPr/>
          <a:lstStyle/>
          <a:p>
            <a:endParaRPr lang="en-GB"/>
          </a:p>
        </p:txBody>
      </p:sp>
      <p:grpSp>
        <p:nvGrpSpPr>
          <p:cNvPr id="10" name="Group 10"/>
          <p:cNvGrpSpPr/>
          <p:nvPr/>
        </p:nvGrpSpPr>
        <p:grpSpPr>
          <a:xfrm>
            <a:off x="3760902" y="3269576"/>
            <a:ext cx="9101035" cy="3223972"/>
            <a:chOff x="0" y="0"/>
            <a:chExt cx="12134713" cy="4298630"/>
          </a:xfrm>
        </p:grpSpPr>
        <p:sp>
          <p:nvSpPr>
            <p:cNvPr id="11" name="Freeform 11"/>
            <p:cNvSpPr/>
            <p:nvPr/>
          </p:nvSpPr>
          <p:spPr>
            <a:xfrm>
              <a:off x="0" y="0"/>
              <a:ext cx="12134714" cy="4298629"/>
            </a:xfrm>
            <a:custGeom>
              <a:avLst/>
              <a:gdLst/>
              <a:ahLst/>
              <a:cxnLst/>
              <a:rect l="l" t="t" r="r" b="b"/>
              <a:pathLst>
                <a:path w="12134714" h="4298629">
                  <a:moveTo>
                    <a:pt x="0" y="0"/>
                  </a:moveTo>
                  <a:lnTo>
                    <a:pt x="12134714" y="0"/>
                  </a:lnTo>
                  <a:lnTo>
                    <a:pt x="12134714" y="4298629"/>
                  </a:lnTo>
                  <a:lnTo>
                    <a:pt x="0" y="4298629"/>
                  </a:lnTo>
                  <a:close/>
                </a:path>
              </a:pathLst>
            </a:custGeom>
            <a:solidFill>
              <a:srgbClr val="000000">
                <a:alpha val="0"/>
              </a:srgbClr>
            </a:solidFill>
          </p:spPr>
          <p:txBody>
            <a:bodyPr/>
            <a:lstStyle/>
            <a:p>
              <a:endParaRPr lang="en-GB"/>
            </a:p>
          </p:txBody>
        </p:sp>
        <p:sp>
          <p:nvSpPr>
            <p:cNvPr id="12" name="TextBox 12"/>
            <p:cNvSpPr txBox="1"/>
            <p:nvPr/>
          </p:nvSpPr>
          <p:spPr>
            <a:xfrm>
              <a:off x="0" y="-57150"/>
              <a:ext cx="12134713" cy="4355780"/>
            </a:xfrm>
            <a:prstGeom prst="rect">
              <a:avLst/>
            </a:prstGeom>
          </p:spPr>
          <p:txBody>
            <a:bodyPr lIns="0" tIns="0" rIns="0" bIns="0" rtlCol="0" anchor="t"/>
            <a:lstStyle/>
            <a:p>
              <a:pPr marL="679697" lvl="2" indent="-226566" algn="just">
                <a:lnSpc>
                  <a:spcPts val="4163"/>
                </a:lnSpc>
                <a:buFont typeface="Arial"/>
                <a:buChar char="⚬"/>
              </a:pPr>
              <a:r>
                <a:rPr lang="en-US" sz="2973" b="1">
                  <a:solidFill>
                    <a:srgbClr val="304585"/>
                  </a:solidFill>
                  <a:latin typeface="Comic Sans Bold"/>
                  <a:ea typeface="Comic Sans Bold"/>
                  <a:cs typeface="Comic Sans Bold"/>
                  <a:sym typeface="Comic Sans Bold"/>
                </a:rPr>
                <a:t>OpenCV (cv2)</a:t>
              </a:r>
            </a:p>
            <a:p>
              <a:pPr algn="just">
                <a:lnSpc>
                  <a:spcPts val="4162"/>
                </a:lnSpc>
              </a:pPr>
              <a:r>
                <a:rPr lang="en-US" sz="2973">
                  <a:solidFill>
                    <a:srgbClr val="304585"/>
                  </a:solidFill>
                  <a:latin typeface="Comic Sans"/>
                  <a:ea typeface="Comic Sans"/>
                  <a:cs typeface="Comic Sans"/>
                  <a:sym typeface="Comic Sans"/>
                </a:rPr>
                <a:t>                   </a:t>
              </a:r>
            </a:p>
            <a:p>
              <a:pPr algn="just">
                <a:lnSpc>
                  <a:spcPts val="4162"/>
                </a:lnSpc>
              </a:pPr>
              <a:endParaRPr lang="en-US" sz="2973">
                <a:solidFill>
                  <a:srgbClr val="304585"/>
                </a:solidFill>
                <a:latin typeface="Comic Sans"/>
                <a:ea typeface="Comic Sans"/>
                <a:cs typeface="Comic Sans"/>
                <a:sym typeface="Comic Sans"/>
              </a:endParaRPr>
            </a:p>
            <a:p>
              <a:pPr algn="just">
                <a:lnSpc>
                  <a:spcPts val="4162"/>
                </a:lnSpc>
              </a:pPr>
              <a:endParaRPr lang="en-US" sz="2973">
                <a:solidFill>
                  <a:srgbClr val="304585"/>
                </a:solidFill>
                <a:latin typeface="Comic Sans"/>
                <a:ea typeface="Comic Sans"/>
                <a:cs typeface="Comic Sans"/>
                <a:sym typeface="Comic Sans"/>
              </a:endParaRPr>
            </a:p>
            <a:p>
              <a:pPr algn="just">
                <a:lnSpc>
                  <a:spcPts val="4162"/>
                </a:lnSpc>
              </a:pPr>
              <a:endParaRPr lang="en-US" sz="2973">
                <a:solidFill>
                  <a:srgbClr val="304585"/>
                </a:solidFill>
                <a:latin typeface="Comic Sans"/>
                <a:ea typeface="Comic Sans"/>
                <a:cs typeface="Comic Sans"/>
                <a:sym typeface="Comic Sans"/>
              </a:endParaRPr>
            </a:p>
            <a:p>
              <a:pPr marL="679697" lvl="2" indent="-226566" algn="just">
                <a:lnSpc>
                  <a:spcPts val="4163"/>
                </a:lnSpc>
                <a:buFont typeface="Arial"/>
                <a:buChar char="⚬"/>
              </a:pPr>
              <a:r>
                <a:rPr lang="en-US" sz="2973" b="1">
                  <a:solidFill>
                    <a:srgbClr val="304585"/>
                  </a:solidFill>
                  <a:latin typeface="Comic Sans Bold"/>
                  <a:ea typeface="Comic Sans Bold"/>
                  <a:cs typeface="Comic Sans Bold"/>
                  <a:sym typeface="Comic Sans Bold"/>
                </a:rPr>
                <a:t>MediaPipe</a:t>
              </a:r>
            </a:p>
          </p:txBody>
        </p:sp>
      </p:grpSp>
      <p:grpSp>
        <p:nvGrpSpPr>
          <p:cNvPr id="13" name="Group 13"/>
          <p:cNvGrpSpPr/>
          <p:nvPr/>
        </p:nvGrpSpPr>
        <p:grpSpPr>
          <a:xfrm>
            <a:off x="2897100" y="2299484"/>
            <a:ext cx="9964837" cy="714693"/>
            <a:chOff x="0" y="0"/>
            <a:chExt cx="13286449" cy="952923"/>
          </a:xfrm>
        </p:grpSpPr>
        <p:sp>
          <p:nvSpPr>
            <p:cNvPr id="14" name="Freeform 14"/>
            <p:cNvSpPr/>
            <p:nvPr/>
          </p:nvSpPr>
          <p:spPr>
            <a:xfrm>
              <a:off x="0" y="0"/>
              <a:ext cx="13286449" cy="952923"/>
            </a:xfrm>
            <a:custGeom>
              <a:avLst/>
              <a:gdLst/>
              <a:ahLst/>
              <a:cxnLst/>
              <a:rect l="l" t="t" r="r" b="b"/>
              <a:pathLst>
                <a:path w="13286449" h="952923">
                  <a:moveTo>
                    <a:pt x="0" y="0"/>
                  </a:moveTo>
                  <a:lnTo>
                    <a:pt x="13286449" y="0"/>
                  </a:lnTo>
                  <a:lnTo>
                    <a:pt x="13286449" y="952923"/>
                  </a:lnTo>
                  <a:lnTo>
                    <a:pt x="0" y="952923"/>
                  </a:lnTo>
                  <a:close/>
                </a:path>
              </a:pathLst>
            </a:custGeom>
            <a:solidFill>
              <a:srgbClr val="000000">
                <a:alpha val="0"/>
              </a:srgbClr>
            </a:solidFill>
          </p:spPr>
          <p:txBody>
            <a:bodyPr/>
            <a:lstStyle/>
            <a:p>
              <a:endParaRPr lang="en-GB"/>
            </a:p>
          </p:txBody>
        </p:sp>
        <p:sp>
          <p:nvSpPr>
            <p:cNvPr id="15" name="TextBox 15"/>
            <p:cNvSpPr txBox="1"/>
            <p:nvPr/>
          </p:nvSpPr>
          <p:spPr>
            <a:xfrm>
              <a:off x="0" y="-66675"/>
              <a:ext cx="13286449" cy="1019598"/>
            </a:xfrm>
            <a:prstGeom prst="rect">
              <a:avLst/>
            </a:prstGeom>
          </p:spPr>
          <p:txBody>
            <a:bodyPr lIns="0" tIns="0" rIns="0" bIns="0" rtlCol="0" anchor="t"/>
            <a:lstStyle/>
            <a:p>
              <a:pPr algn="l">
                <a:lnSpc>
                  <a:spcPts val="4929"/>
                </a:lnSpc>
              </a:pPr>
              <a:r>
                <a:rPr lang="en-US" sz="3520" b="1">
                  <a:solidFill>
                    <a:srgbClr val="304585"/>
                  </a:solidFill>
                  <a:latin typeface="Comic Sans Bold"/>
                  <a:ea typeface="Comic Sans Bold"/>
                  <a:cs typeface="Comic Sans Bold"/>
                  <a:sym typeface="Comic Sans Bold"/>
                </a:rPr>
                <a:t>Computer Vision libraries :</a:t>
              </a:r>
            </a:p>
          </p:txBody>
        </p:sp>
      </p:grpSp>
      <p:grpSp>
        <p:nvGrpSpPr>
          <p:cNvPr id="16" name="Group 16"/>
          <p:cNvGrpSpPr/>
          <p:nvPr/>
        </p:nvGrpSpPr>
        <p:grpSpPr>
          <a:xfrm>
            <a:off x="4101749" y="3811142"/>
            <a:ext cx="11154627" cy="1885440"/>
            <a:chOff x="0" y="0"/>
            <a:chExt cx="14750433" cy="2493231"/>
          </a:xfrm>
        </p:grpSpPr>
        <p:sp>
          <p:nvSpPr>
            <p:cNvPr id="17" name="Freeform 17"/>
            <p:cNvSpPr/>
            <p:nvPr/>
          </p:nvSpPr>
          <p:spPr>
            <a:xfrm>
              <a:off x="0" y="0"/>
              <a:ext cx="14750433" cy="2493231"/>
            </a:xfrm>
            <a:custGeom>
              <a:avLst/>
              <a:gdLst/>
              <a:ahLst/>
              <a:cxnLst/>
              <a:rect l="l" t="t" r="r" b="b"/>
              <a:pathLst>
                <a:path w="14750433" h="2493231">
                  <a:moveTo>
                    <a:pt x="0" y="0"/>
                  </a:moveTo>
                  <a:lnTo>
                    <a:pt x="14750433" y="0"/>
                  </a:lnTo>
                  <a:lnTo>
                    <a:pt x="14750433" y="2493231"/>
                  </a:lnTo>
                  <a:lnTo>
                    <a:pt x="0" y="2493231"/>
                  </a:lnTo>
                  <a:close/>
                </a:path>
              </a:pathLst>
            </a:custGeom>
            <a:solidFill>
              <a:srgbClr val="000000">
                <a:alpha val="0"/>
              </a:srgbClr>
            </a:solidFill>
          </p:spPr>
          <p:txBody>
            <a:bodyPr/>
            <a:lstStyle/>
            <a:p>
              <a:endParaRPr lang="en-GB"/>
            </a:p>
          </p:txBody>
        </p:sp>
        <p:sp>
          <p:nvSpPr>
            <p:cNvPr id="18" name="TextBox 18"/>
            <p:cNvSpPr txBox="1"/>
            <p:nvPr/>
          </p:nvSpPr>
          <p:spPr>
            <a:xfrm>
              <a:off x="0" y="-66675"/>
              <a:ext cx="14750433" cy="2559906"/>
            </a:xfrm>
            <a:prstGeom prst="rect">
              <a:avLst/>
            </a:prstGeom>
          </p:spPr>
          <p:txBody>
            <a:bodyPr lIns="0" tIns="0" rIns="0" bIns="0" rtlCol="0" anchor="t"/>
            <a:lstStyle/>
            <a:p>
              <a:pPr marL="775970" lvl="2" indent="-258657" algn="l">
                <a:lnSpc>
                  <a:spcPts val="4752"/>
                </a:lnSpc>
                <a:buFont typeface="Arial"/>
                <a:buChar char="⚬"/>
              </a:pPr>
              <a:r>
                <a:rPr lang="en-US" sz="3394" dirty="0">
                  <a:solidFill>
                    <a:srgbClr val="000000"/>
                  </a:solidFill>
                  <a:latin typeface="Canva Sans"/>
                  <a:ea typeface="Canva Sans"/>
                  <a:cs typeface="Canva Sans"/>
                  <a:sym typeface="Canva Sans"/>
                </a:rPr>
                <a:t> is an Open-source computer vision library used here for capturing video frames, image processing and displaying results.</a:t>
              </a:r>
            </a:p>
          </p:txBody>
        </p:sp>
      </p:grpSp>
      <p:grpSp>
        <p:nvGrpSpPr>
          <p:cNvPr id="19" name="Group 19"/>
          <p:cNvGrpSpPr/>
          <p:nvPr/>
        </p:nvGrpSpPr>
        <p:grpSpPr>
          <a:xfrm>
            <a:off x="4101749" y="6493549"/>
            <a:ext cx="11154627" cy="1795444"/>
            <a:chOff x="0" y="0"/>
            <a:chExt cx="14750433" cy="2374224"/>
          </a:xfrm>
        </p:grpSpPr>
        <p:sp>
          <p:nvSpPr>
            <p:cNvPr id="20" name="Freeform 20"/>
            <p:cNvSpPr/>
            <p:nvPr/>
          </p:nvSpPr>
          <p:spPr>
            <a:xfrm>
              <a:off x="0" y="0"/>
              <a:ext cx="14750433" cy="2374224"/>
            </a:xfrm>
            <a:custGeom>
              <a:avLst/>
              <a:gdLst/>
              <a:ahLst/>
              <a:cxnLst/>
              <a:rect l="l" t="t" r="r" b="b"/>
              <a:pathLst>
                <a:path w="14750433" h="2374224">
                  <a:moveTo>
                    <a:pt x="0" y="0"/>
                  </a:moveTo>
                  <a:lnTo>
                    <a:pt x="14750433" y="0"/>
                  </a:lnTo>
                  <a:lnTo>
                    <a:pt x="14750433" y="2374224"/>
                  </a:lnTo>
                  <a:lnTo>
                    <a:pt x="0" y="2374224"/>
                  </a:lnTo>
                  <a:close/>
                </a:path>
              </a:pathLst>
            </a:custGeom>
            <a:solidFill>
              <a:srgbClr val="000000">
                <a:alpha val="0"/>
              </a:srgbClr>
            </a:solidFill>
          </p:spPr>
          <p:txBody>
            <a:bodyPr/>
            <a:lstStyle/>
            <a:p>
              <a:endParaRPr lang="en-GB"/>
            </a:p>
          </p:txBody>
        </p:sp>
        <p:sp>
          <p:nvSpPr>
            <p:cNvPr id="21" name="TextBox 21"/>
            <p:cNvSpPr txBox="1"/>
            <p:nvPr/>
          </p:nvSpPr>
          <p:spPr>
            <a:xfrm>
              <a:off x="0" y="-66675"/>
              <a:ext cx="14750433" cy="2440899"/>
            </a:xfrm>
            <a:prstGeom prst="rect">
              <a:avLst/>
            </a:prstGeom>
          </p:spPr>
          <p:txBody>
            <a:bodyPr lIns="0" tIns="0" rIns="0" bIns="0" rtlCol="0" anchor="t"/>
            <a:lstStyle/>
            <a:p>
              <a:pPr marL="775970" lvl="2" indent="-258657" algn="l">
                <a:lnSpc>
                  <a:spcPts val="4752"/>
                </a:lnSpc>
                <a:buFont typeface="Arial"/>
                <a:buChar char="⚬"/>
              </a:pPr>
              <a:r>
                <a:rPr lang="en-US" sz="3394">
                  <a:solidFill>
                    <a:srgbClr val="000000"/>
                  </a:solidFill>
                  <a:latin typeface="Canva Sans"/>
                  <a:ea typeface="Canva Sans"/>
                  <a:cs typeface="Canva Sans"/>
                  <a:sym typeface="Canva Sans"/>
                </a:rPr>
                <a:t>Is a framework,  provides pre-built solutions for tasks like hand tracking, face detection, pose estimation, object detection, and more.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4585"/>
        </a:solidFill>
        <a:effectLst/>
      </p:bgPr>
    </p:bg>
    <p:spTree>
      <p:nvGrpSpPr>
        <p:cNvPr id="1" name=""/>
        <p:cNvGrpSpPr/>
        <p:nvPr/>
      </p:nvGrpSpPr>
      <p:grpSpPr>
        <a:xfrm>
          <a:off x="0" y="0"/>
          <a:ext cx="0" cy="0"/>
          <a:chOff x="0" y="0"/>
          <a:chExt cx="0" cy="0"/>
        </a:xfrm>
      </p:grpSpPr>
      <p:grpSp>
        <p:nvGrpSpPr>
          <p:cNvPr id="2" name="Group 2"/>
          <p:cNvGrpSpPr/>
          <p:nvPr/>
        </p:nvGrpSpPr>
        <p:grpSpPr>
          <a:xfrm>
            <a:off x="-336398" y="-2043792"/>
            <a:ext cx="20358181" cy="12598793"/>
            <a:chOff x="0" y="0"/>
            <a:chExt cx="27144241" cy="16798391"/>
          </a:xfrm>
        </p:grpSpPr>
        <p:sp>
          <p:nvSpPr>
            <p:cNvPr id="3" name="Freeform 3"/>
            <p:cNvSpPr/>
            <p:nvPr/>
          </p:nvSpPr>
          <p:spPr>
            <a:xfrm>
              <a:off x="0" y="0"/>
              <a:ext cx="27144219" cy="16798417"/>
            </a:xfrm>
            <a:custGeom>
              <a:avLst/>
              <a:gdLst/>
              <a:ahLst/>
              <a:cxnLst/>
              <a:rect l="l" t="t" r="r" b="b"/>
              <a:pathLst>
                <a:path w="27144219" h="16798417">
                  <a:moveTo>
                    <a:pt x="0" y="0"/>
                  </a:moveTo>
                  <a:lnTo>
                    <a:pt x="27144219" y="0"/>
                  </a:lnTo>
                  <a:lnTo>
                    <a:pt x="27144219" y="16798417"/>
                  </a:lnTo>
                  <a:lnTo>
                    <a:pt x="0" y="16798417"/>
                  </a:lnTo>
                  <a:lnTo>
                    <a:pt x="0" y="0"/>
                  </a:lnTo>
                  <a:close/>
                </a:path>
              </a:pathLst>
            </a:custGeom>
            <a:blipFill>
              <a:blip r:embed="rId2">
                <a:alphaModFix amt="62000"/>
              </a:blip>
              <a:stretch>
                <a:fillRect l="-3107" r="-3107"/>
              </a:stretch>
            </a:blipFill>
          </p:spPr>
          <p:txBody>
            <a:bodyPr/>
            <a:lstStyle/>
            <a:p>
              <a:endParaRPr lang="en-GB"/>
            </a:p>
          </p:txBody>
        </p:sp>
      </p:grpSp>
      <p:grpSp>
        <p:nvGrpSpPr>
          <p:cNvPr id="4" name="Group 4"/>
          <p:cNvGrpSpPr/>
          <p:nvPr/>
        </p:nvGrpSpPr>
        <p:grpSpPr>
          <a:xfrm>
            <a:off x="11610994" y="5722938"/>
            <a:ext cx="9519424" cy="5545064"/>
            <a:chOff x="0" y="0"/>
            <a:chExt cx="12692565" cy="7393419"/>
          </a:xfrm>
        </p:grpSpPr>
        <p:sp>
          <p:nvSpPr>
            <p:cNvPr id="5" name="Freeform 5"/>
            <p:cNvSpPr/>
            <p:nvPr/>
          </p:nvSpPr>
          <p:spPr>
            <a:xfrm>
              <a:off x="0" y="0"/>
              <a:ext cx="12692507" cy="7393432"/>
            </a:xfrm>
            <a:custGeom>
              <a:avLst/>
              <a:gdLst/>
              <a:ahLst/>
              <a:cxnLst/>
              <a:rect l="l" t="t" r="r" b="b"/>
              <a:pathLst>
                <a:path w="12692507" h="7393432">
                  <a:moveTo>
                    <a:pt x="0" y="0"/>
                  </a:moveTo>
                  <a:lnTo>
                    <a:pt x="12692507" y="0"/>
                  </a:lnTo>
                  <a:lnTo>
                    <a:pt x="12692507" y="7393432"/>
                  </a:lnTo>
                  <a:lnTo>
                    <a:pt x="0" y="7393432"/>
                  </a:lnTo>
                  <a:lnTo>
                    <a:pt x="0" y="0"/>
                  </a:lnTo>
                  <a:close/>
                </a:path>
              </a:pathLst>
            </a:custGeom>
            <a:blipFill>
              <a:blip r:embed="rId3"/>
              <a:stretch>
                <a:fillRect t="-12" b="-12"/>
              </a:stretch>
            </a:blipFill>
          </p:spPr>
          <p:txBody>
            <a:bodyPr/>
            <a:lstStyle/>
            <a:p>
              <a:endParaRPr lang="en-GB"/>
            </a:p>
          </p:txBody>
        </p:sp>
      </p:grpSp>
      <p:grpSp>
        <p:nvGrpSpPr>
          <p:cNvPr id="6" name="Group 6"/>
          <p:cNvGrpSpPr/>
          <p:nvPr/>
        </p:nvGrpSpPr>
        <p:grpSpPr>
          <a:xfrm rot="1660671">
            <a:off x="4000061" y="-2151017"/>
            <a:ext cx="7385466" cy="4302034"/>
            <a:chOff x="0" y="0"/>
            <a:chExt cx="9847288" cy="5736045"/>
          </a:xfrm>
        </p:grpSpPr>
        <p:sp>
          <p:nvSpPr>
            <p:cNvPr id="7" name="Freeform 7"/>
            <p:cNvSpPr/>
            <p:nvPr/>
          </p:nvSpPr>
          <p:spPr>
            <a:xfrm>
              <a:off x="0" y="0"/>
              <a:ext cx="9847326" cy="5736082"/>
            </a:xfrm>
            <a:custGeom>
              <a:avLst/>
              <a:gdLst/>
              <a:ahLst/>
              <a:cxnLst/>
              <a:rect l="l" t="t" r="r" b="b"/>
              <a:pathLst>
                <a:path w="9847326" h="5736082">
                  <a:moveTo>
                    <a:pt x="0" y="0"/>
                  </a:moveTo>
                  <a:lnTo>
                    <a:pt x="9847326" y="0"/>
                  </a:lnTo>
                  <a:lnTo>
                    <a:pt x="9847326" y="5736082"/>
                  </a:lnTo>
                  <a:lnTo>
                    <a:pt x="0" y="5736082"/>
                  </a:lnTo>
                  <a:lnTo>
                    <a:pt x="0" y="0"/>
                  </a:lnTo>
                  <a:close/>
                </a:path>
              </a:pathLst>
            </a:custGeom>
            <a:blipFill>
              <a:blip r:embed="rId3"/>
              <a:stretch>
                <a:fillRect t="-12" b="-12"/>
              </a:stretch>
            </a:blipFill>
          </p:spPr>
          <p:txBody>
            <a:bodyPr/>
            <a:lstStyle/>
            <a:p>
              <a:endParaRPr lang="en-GB"/>
            </a:p>
          </p:txBody>
        </p:sp>
      </p:grpSp>
      <p:grpSp>
        <p:nvGrpSpPr>
          <p:cNvPr id="8" name="Group 8"/>
          <p:cNvGrpSpPr/>
          <p:nvPr/>
        </p:nvGrpSpPr>
        <p:grpSpPr>
          <a:xfrm>
            <a:off x="4083906" y="1325897"/>
            <a:ext cx="10120188" cy="7635205"/>
            <a:chOff x="0" y="0"/>
            <a:chExt cx="13493584" cy="10180273"/>
          </a:xfrm>
        </p:grpSpPr>
        <p:sp>
          <p:nvSpPr>
            <p:cNvPr id="9" name="Freeform 9"/>
            <p:cNvSpPr/>
            <p:nvPr/>
          </p:nvSpPr>
          <p:spPr>
            <a:xfrm>
              <a:off x="0" y="0"/>
              <a:ext cx="13493623" cy="10180320"/>
            </a:xfrm>
            <a:custGeom>
              <a:avLst/>
              <a:gdLst/>
              <a:ahLst/>
              <a:cxnLst/>
              <a:rect l="l" t="t" r="r" b="b"/>
              <a:pathLst>
                <a:path w="13493623" h="10180320">
                  <a:moveTo>
                    <a:pt x="0" y="0"/>
                  </a:moveTo>
                  <a:lnTo>
                    <a:pt x="13493623" y="0"/>
                  </a:lnTo>
                  <a:lnTo>
                    <a:pt x="13493623" y="10180320"/>
                  </a:lnTo>
                  <a:lnTo>
                    <a:pt x="0" y="10180320"/>
                  </a:lnTo>
                  <a:lnTo>
                    <a:pt x="0" y="0"/>
                  </a:lnTo>
                  <a:close/>
                </a:path>
              </a:pathLst>
            </a:custGeom>
            <a:blipFill>
              <a:blip r:embed="rId4"/>
              <a:stretch>
                <a:fillRect/>
              </a:stretch>
            </a:blipFill>
          </p:spPr>
          <p:txBody>
            <a:bodyPr/>
            <a:lstStyle/>
            <a:p>
              <a:endParaRPr lang="en-GB"/>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4585"/>
        </a:solidFill>
        <a:effectLst/>
      </p:bgPr>
    </p:bg>
    <p:spTree>
      <p:nvGrpSpPr>
        <p:cNvPr id="1" name=""/>
        <p:cNvGrpSpPr/>
        <p:nvPr/>
      </p:nvGrpSpPr>
      <p:grpSpPr>
        <a:xfrm>
          <a:off x="0" y="0"/>
          <a:ext cx="0" cy="0"/>
          <a:chOff x="0" y="0"/>
          <a:chExt cx="0" cy="0"/>
        </a:xfrm>
      </p:grpSpPr>
      <p:grpSp>
        <p:nvGrpSpPr>
          <p:cNvPr id="2" name="Group 2"/>
          <p:cNvGrpSpPr/>
          <p:nvPr/>
        </p:nvGrpSpPr>
        <p:grpSpPr>
          <a:xfrm>
            <a:off x="-769735" y="-1414828"/>
            <a:ext cx="20358181" cy="12598793"/>
            <a:chOff x="0" y="0"/>
            <a:chExt cx="27144241" cy="16798391"/>
          </a:xfrm>
        </p:grpSpPr>
        <p:sp>
          <p:nvSpPr>
            <p:cNvPr id="3" name="Freeform 3"/>
            <p:cNvSpPr/>
            <p:nvPr/>
          </p:nvSpPr>
          <p:spPr>
            <a:xfrm>
              <a:off x="0" y="0"/>
              <a:ext cx="27144219" cy="16798417"/>
            </a:xfrm>
            <a:custGeom>
              <a:avLst/>
              <a:gdLst/>
              <a:ahLst/>
              <a:cxnLst/>
              <a:rect l="l" t="t" r="r" b="b"/>
              <a:pathLst>
                <a:path w="27144219" h="16798417">
                  <a:moveTo>
                    <a:pt x="0" y="0"/>
                  </a:moveTo>
                  <a:lnTo>
                    <a:pt x="27144219" y="0"/>
                  </a:lnTo>
                  <a:lnTo>
                    <a:pt x="27144219" y="16798417"/>
                  </a:lnTo>
                  <a:lnTo>
                    <a:pt x="0" y="16798417"/>
                  </a:lnTo>
                  <a:lnTo>
                    <a:pt x="0" y="0"/>
                  </a:lnTo>
                  <a:close/>
                </a:path>
              </a:pathLst>
            </a:custGeom>
            <a:blipFill>
              <a:blip r:embed="rId2">
                <a:alphaModFix amt="62000"/>
              </a:blip>
              <a:stretch>
                <a:fillRect l="-3107" r="-3107"/>
              </a:stretch>
            </a:blipFill>
          </p:spPr>
          <p:txBody>
            <a:bodyPr/>
            <a:lstStyle/>
            <a:p>
              <a:endParaRPr lang="en-GB"/>
            </a:p>
          </p:txBody>
        </p:sp>
      </p:grpSp>
      <p:grpSp>
        <p:nvGrpSpPr>
          <p:cNvPr id="4" name="Group 4"/>
          <p:cNvGrpSpPr/>
          <p:nvPr/>
        </p:nvGrpSpPr>
        <p:grpSpPr>
          <a:xfrm rot="5400000">
            <a:off x="11109404" y="2129673"/>
            <a:ext cx="8264686" cy="5509791"/>
            <a:chOff x="0" y="0"/>
            <a:chExt cx="11019581" cy="7346388"/>
          </a:xfrm>
        </p:grpSpPr>
        <p:sp>
          <p:nvSpPr>
            <p:cNvPr id="5" name="Freeform 5"/>
            <p:cNvSpPr/>
            <p:nvPr/>
          </p:nvSpPr>
          <p:spPr>
            <a:xfrm>
              <a:off x="0" y="0"/>
              <a:ext cx="11019536" cy="7346442"/>
            </a:xfrm>
            <a:custGeom>
              <a:avLst/>
              <a:gdLst/>
              <a:ahLst/>
              <a:cxnLst/>
              <a:rect l="l" t="t" r="r" b="b"/>
              <a:pathLst>
                <a:path w="11019536" h="7346442">
                  <a:moveTo>
                    <a:pt x="0" y="0"/>
                  </a:moveTo>
                  <a:lnTo>
                    <a:pt x="11019536" y="0"/>
                  </a:lnTo>
                  <a:lnTo>
                    <a:pt x="11019536" y="7346442"/>
                  </a:lnTo>
                  <a:lnTo>
                    <a:pt x="0" y="7346442"/>
                  </a:lnTo>
                  <a:lnTo>
                    <a:pt x="0" y="0"/>
                  </a:lnTo>
                  <a:close/>
                </a:path>
              </a:pathLst>
            </a:custGeom>
            <a:blipFill>
              <a:blip r:embed="rId3"/>
              <a:stretch>
                <a:fillRect/>
              </a:stretch>
            </a:blipFill>
          </p:spPr>
          <p:txBody>
            <a:bodyPr/>
            <a:lstStyle/>
            <a:p>
              <a:endParaRPr lang="en-GB"/>
            </a:p>
          </p:txBody>
        </p:sp>
      </p:grpSp>
      <p:grpSp>
        <p:nvGrpSpPr>
          <p:cNvPr id="6" name="Group 6"/>
          <p:cNvGrpSpPr/>
          <p:nvPr/>
        </p:nvGrpSpPr>
        <p:grpSpPr>
          <a:xfrm>
            <a:off x="746089" y="667062"/>
            <a:ext cx="8229600" cy="3751099"/>
            <a:chOff x="0" y="0"/>
            <a:chExt cx="10972800" cy="5001465"/>
          </a:xfrm>
        </p:grpSpPr>
        <p:sp>
          <p:nvSpPr>
            <p:cNvPr id="7" name="Freeform 7"/>
            <p:cNvSpPr/>
            <p:nvPr/>
          </p:nvSpPr>
          <p:spPr>
            <a:xfrm>
              <a:off x="0" y="0"/>
              <a:ext cx="10972800" cy="5001465"/>
            </a:xfrm>
            <a:custGeom>
              <a:avLst/>
              <a:gdLst/>
              <a:ahLst/>
              <a:cxnLst/>
              <a:rect l="l" t="t" r="r" b="b"/>
              <a:pathLst>
                <a:path w="10972800" h="5001465">
                  <a:moveTo>
                    <a:pt x="0" y="0"/>
                  </a:moveTo>
                  <a:lnTo>
                    <a:pt x="10972800" y="0"/>
                  </a:lnTo>
                  <a:lnTo>
                    <a:pt x="10972800" y="5001465"/>
                  </a:lnTo>
                  <a:lnTo>
                    <a:pt x="0" y="5001465"/>
                  </a:lnTo>
                  <a:close/>
                </a:path>
              </a:pathLst>
            </a:custGeom>
            <a:solidFill>
              <a:srgbClr val="000000">
                <a:alpha val="0"/>
              </a:srgbClr>
            </a:solidFill>
            <a:ln cap="sq">
              <a:noFill/>
              <a:prstDash val="solid"/>
              <a:miter/>
            </a:ln>
          </p:spPr>
          <p:txBody>
            <a:bodyPr/>
            <a:lstStyle/>
            <a:p>
              <a:endParaRPr lang="en-GB"/>
            </a:p>
          </p:txBody>
        </p:sp>
        <p:sp>
          <p:nvSpPr>
            <p:cNvPr id="8" name="TextBox 8"/>
            <p:cNvSpPr txBox="1"/>
            <p:nvPr/>
          </p:nvSpPr>
          <p:spPr>
            <a:xfrm>
              <a:off x="0" y="628650"/>
              <a:ext cx="10972800" cy="4372815"/>
            </a:xfrm>
            <a:prstGeom prst="rect">
              <a:avLst/>
            </a:prstGeom>
          </p:spPr>
          <p:txBody>
            <a:bodyPr lIns="0" tIns="0" rIns="0" bIns="0" rtlCol="0" anchor="t"/>
            <a:lstStyle/>
            <a:p>
              <a:pPr algn="ctr">
                <a:lnSpc>
                  <a:spcPts val="16203"/>
                </a:lnSpc>
              </a:pPr>
              <a:r>
                <a:rPr lang="en-US" sz="19062" b="1" spc="-571" dirty="0">
                  <a:solidFill>
                    <a:srgbClr val="AD97DC"/>
                  </a:solidFill>
                  <a:latin typeface="Barlow Condensed Bold"/>
                  <a:ea typeface="Barlow Condensed Bold"/>
                  <a:cs typeface="Barlow Condensed Bold"/>
                  <a:sym typeface="Barlow Condensed Bold"/>
                </a:rPr>
                <a:t>ESP8266</a:t>
              </a:r>
            </a:p>
          </p:txBody>
        </p:sp>
      </p:grpSp>
      <p:grpSp>
        <p:nvGrpSpPr>
          <p:cNvPr id="9" name="Group 9"/>
          <p:cNvGrpSpPr/>
          <p:nvPr/>
        </p:nvGrpSpPr>
        <p:grpSpPr>
          <a:xfrm>
            <a:off x="1508214" y="4068403"/>
            <a:ext cx="10978638" cy="4019584"/>
            <a:chOff x="0" y="0"/>
            <a:chExt cx="14638184" cy="5359446"/>
          </a:xfrm>
        </p:grpSpPr>
        <p:sp>
          <p:nvSpPr>
            <p:cNvPr id="10" name="Freeform 10"/>
            <p:cNvSpPr/>
            <p:nvPr/>
          </p:nvSpPr>
          <p:spPr>
            <a:xfrm>
              <a:off x="0" y="0"/>
              <a:ext cx="14638184" cy="5359446"/>
            </a:xfrm>
            <a:custGeom>
              <a:avLst/>
              <a:gdLst/>
              <a:ahLst/>
              <a:cxnLst/>
              <a:rect l="l" t="t" r="r" b="b"/>
              <a:pathLst>
                <a:path w="14638184" h="5359446">
                  <a:moveTo>
                    <a:pt x="0" y="0"/>
                  </a:moveTo>
                  <a:lnTo>
                    <a:pt x="14638184" y="0"/>
                  </a:lnTo>
                  <a:lnTo>
                    <a:pt x="14638184" y="5359446"/>
                  </a:lnTo>
                  <a:lnTo>
                    <a:pt x="0" y="5359446"/>
                  </a:lnTo>
                  <a:close/>
                </a:path>
              </a:pathLst>
            </a:custGeom>
            <a:solidFill>
              <a:srgbClr val="FFFFFF">
                <a:alpha val="0"/>
              </a:srgbClr>
            </a:solidFill>
          </p:spPr>
          <p:txBody>
            <a:bodyPr/>
            <a:lstStyle/>
            <a:p>
              <a:endParaRPr lang="en-GB"/>
            </a:p>
          </p:txBody>
        </p:sp>
        <p:sp>
          <p:nvSpPr>
            <p:cNvPr id="11" name="TextBox 11"/>
            <p:cNvSpPr txBox="1"/>
            <p:nvPr/>
          </p:nvSpPr>
          <p:spPr>
            <a:xfrm>
              <a:off x="0" y="-76200"/>
              <a:ext cx="14638184" cy="5435646"/>
            </a:xfrm>
            <a:prstGeom prst="rect">
              <a:avLst/>
            </a:prstGeom>
          </p:spPr>
          <p:txBody>
            <a:bodyPr lIns="0" tIns="0" rIns="0" bIns="0" rtlCol="0" anchor="t"/>
            <a:lstStyle/>
            <a:p>
              <a:pPr algn="l">
                <a:lnSpc>
                  <a:spcPts val="5205"/>
                </a:lnSpc>
              </a:pPr>
              <a:endParaRPr dirty="0"/>
            </a:p>
            <a:p>
              <a:pPr algn="l">
                <a:lnSpc>
                  <a:spcPts val="5205"/>
                </a:lnSpc>
              </a:pPr>
              <a:r>
                <a:rPr lang="en-US" sz="3717" b="1" dirty="0">
                  <a:solidFill>
                    <a:srgbClr val="FFFFFF"/>
                  </a:solidFill>
                  <a:latin typeface="Canva Sans Bold"/>
                  <a:ea typeface="Canva Sans Bold"/>
                  <a:cs typeface="Canva Sans Bold"/>
                  <a:sym typeface="Canva Sans Bold"/>
                </a:rPr>
                <a:t>The ESP uses WebSocket Protocol to receive data from another device wirelessly</a:t>
              </a:r>
              <a:r>
                <a:rPr lang="ar-EG" sz="3717" b="1" dirty="0">
                  <a:solidFill>
                    <a:srgbClr val="FFFFFF"/>
                  </a:solidFill>
                  <a:latin typeface="Canva Sans Bold"/>
                  <a:ea typeface="Canva Sans Bold"/>
                  <a:cs typeface="Canva Sans Bold"/>
                  <a:sym typeface="Canva Sans Bold"/>
                </a:rPr>
                <a:t> </a:t>
              </a:r>
              <a:r>
                <a:rPr lang="en-US" sz="3717" b="1" dirty="0">
                  <a:solidFill>
                    <a:srgbClr val="FFFFFF"/>
                  </a:solidFill>
                  <a:latin typeface="Canva Sans Bold"/>
                  <a:ea typeface="Canva Sans Bold"/>
                  <a:cs typeface="Canva Sans Bold"/>
                  <a:sym typeface="Canva Sans Bold"/>
                </a:rPr>
                <a:t> (e.g., a cell phone or computer) over the network and sends it to the Arduino. </a:t>
              </a:r>
            </a:p>
            <a:p>
              <a:pPr algn="l">
                <a:lnSpc>
                  <a:spcPts val="5205"/>
                </a:lnSpc>
              </a:pPr>
              <a:endParaRPr lang="en-US" sz="3717" b="1" dirty="0">
                <a:solidFill>
                  <a:srgbClr val="FFFFFF"/>
                </a:solidFill>
                <a:latin typeface="Canva Sans Bold"/>
                <a:ea typeface="Canva Sans Bold"/>
                <a:cs typeface="Canva Sans Bold"/>
                <a:sym typeface="Canva Sans Bol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4585"/>
        </a:solidFill>
        <a:effectLst/>
      </p:bgPr>
    </p:bg>
    <p:spTree>
      <p:nvGrpSpPr>
        <p:cNvPr id="1" name=""/>
        <p:cNvGrpSpPr/>
        <p:nvPr/>
      </p:nvGrpSpPr>
      <p:grpSpPr>
        <a:xfrm>
          <a:off x="0" y="0"/>
          <a:ext cx="0" cy="0"/>
          <a:chOff x="0" y="0"/>
          <a:chExt cx="0" cy="0"/>
        </a:xfrm>
      </p:grpSpPr>
      <p:grpSp>
        <p:nvGrpSpPr>
          <p:cNvPr id="2" name="Group 2"/>
          <p:cNvGrpSpPr/>
          <p:nvPr/>
        </p:nvGrpSpPr>
        <p:grpSpPr>
          <a:xfrm>
            <a:off x="-1035082" y="-840628"/>
            <a:ext cx="20358164" cy="12598812"/>
            <a:chOff x="-931579" y="1604219"/>
            <a:chExt cx="27144218" cy="16798416"/>
          </a:xfrm>
        </p:grpSpPr>
        <p:sp>
          <p:nvSpPr>
            <p:cNvPr id="3" name="Freeform 3"/>
            <p:cNvSpPr/>
            <p:nvPr/>
          </p:nvSpPr>
          <p:spPr>
            <a:xfrm>
              <a:off x="-931579" y="1604219"/>
              <a:ext cx="27144218" cy="16798416"/>
            </a:xfrm>
            <a:custGeom>
              <a:avLst/>
              <a:gdLst/>
              <a:ahLst/>
              <a:cxnLst/>
              <a:rect l="l" t="t" r="r" b="b"/>
              <a:pathLst>
                <a:path w="27144219" h="16798417">
                  <a:moveTo>
                    <a:pt x="0" y="0"/>
                  </a:moveTo>
                  <a:lnTo>
                    <a:pt x="27144219" y="0"/>
                  </a:lnTo>
                  <a:lnTo>
                    <a:pt x="27144219" y="16798417"/>
                  </a:lnTo>
                  <a:lnTo>
                    <a:pt x="0" y="16798417"/>
                  </a:lnTo>
                  <a:lnTo>
                    <a:pt x="0" y="0"/>
                  </a:lnTo>
                  <a:close/>
                </a:path>
              </a:pathLst>
            </a:custGeom>
            <a:blipFill>
              <a:blip r:embed="rId2">
                <a:alphaModFix amt="62000"/>
              </a:blip>
              <a:stretch>
                <a:fillRect l="-3107" r="-3107"/>
              </a:stretch>
            </a:blipFill>
          </p:spPr>
          <p:txBody>
            <a:bodyPr/>
            <a:lstStyle/>
            <a:p>
              <a:endParaRPr lang="en-GB"/>
            </a:p>
          </p:txBody>
        </p:sp>
      </p:grpSp>
      <p:grpSp>
        <p:nvGrpSpPr>
          <p:cNvPr id="4" name="Group 4"/>
          <p:cNvGrpSpPr/>
          <p:nvPr/>
        </p:nvGrpSpPr>
        <p:grpSpPr>
          <a:xfrm rot="1580214">
            <a:off x="12797608" y="5500813"/>
            <a:ext cx="7234101" cy="6926651"/>
            <a:chOff x="0" y="0"/>
            <a:chExt cx="9645468" cy="9235535"/>
          </a:xfrm>
        </p:grpSpPr>
        <p:sp>
          <p:nvSpPr>
            <p:cNvPr id="5" name="Freeform 5"/>
            <p:cNvSpPr/>
            <p:nvPr/>
          </p:nvSpPr>
          <p:spPr>
            <a:xfrm>
              <a:off x="0" y="0"/>
              <a:ext cx="9645523" cy="9235567"/>
            </a:xfrm>
            <a:custGeom>
              <a:avLst/>
              <a:gdLst/>
              <a:ahLst/>
              <a:cxnLst/>
              <a:rect l="l" t="t" r="r" b="b"/>
              <a:pathLst>
                <a:path w="9645523" h="9235567">
                  <a:moveTo>
                    <a:pt x="0" y="0"/>
                  </a:moveTo>
                  <a:lnTo>
                    <a:pt x="9645523" y="0"/>
                  </a:lnTo>
                  <a:lnTo>
                    <a:pt x="9645523" y="9235567"/>
                  </a:lnTo>
                  <a:lnTo>
                    <a:pt x="0" y="9235567"/>
                  </a:lnTo>
                  <a:lnTo>
                    <a:pt x="0" y="0"/>
                  </a:lnTo>
                  <a:close/>
                </a:path>
              </a:pathLst>
            </a:custGeom>
            <a:blipFill>
              <a:blip r:embed="rId3"/>
              <a:stretch>
                <a:fillRect t="-3" b="-3"/>
              </a:stretch>
            </a:blipFill>
          </p:spPr>
          <p:txBody>
            <a:bodyPr/>
            <a:lstStyle/>
            <a:p>
              <a:endParaRPr lang="en-GB"/>
            </a:p>
          </p:txBody>
        </p:sp>
      </p:grpSp>
      <p:grpSp>
        <p:nvGrpSpPr>
          <p:cNvPr id="6" name="Group 6"/>
          <p:cNvGrpSpPr/>
          <p:nvPr/>
        </p:nvGrpSpPr>
        <p:grpSpPr>
          <a:xfrm>
            <a:off x="723465" y="536905"/>
            <a:ext cx="8420535" cy="1870181"/>
            <a:chOff x="0" y="0"/>
            <a:chExt cx="14680888" cy="3260591"/>
          </a:xfrm>
        </p:grpSpPr>
        <p:sp>
          <p:nvSpPr>
            <p:cNvPr id="7" name="Freeform 7"/>
            <p:cNvSpPr/>
            <p:nvPr/>
          </p:nvSpPr>
          <p:spPr>
            <a:xfrm>
              <a:off x="0" y="0"/>
              <a:ext cx="14680888" cy="3260591"/>
            </a:xfrm>
            <a:custGeom>
              <a:avLst/>
              <a:gdLst/>
              <a:ahLst/>
              <a:cxnLst/>
              <a:rect l="l" t="t" r="r" b="b"/>
              <a:pathLst>
                <a:path w="14680888" h="3260591">
                  <a:moveTo>
                    <a:pt x="0" y="0"/>
                  </a:moveTo>
                  <a:lnTo>
                    <a:pt x="14680888" y="0"/>
                  </a:lnTo>
                  <a:lnTo>
                    <a:pt x="14680888" y="3260591"/>
                  </a:lnTo>
                  <a:lnTo>
                    <a:pt x="0" y="3260591"/>
                  </a:lnTo>
                  <a:close/>
                </a:path>
              </a:pathLst>
            </a:custGeom>
            <a:solidFill>
              <a:srgbClr val="FFFFFF">
                <a:alpha val="0"/>
              </a:srgbClr>
            </a:solidFill>
          </p:spPr>
          <p:txBody>
            <a:bodyPr/>
            <a:lstStyle/>
            <a:p>
              <a:endParaRPr lang="en-GB"/>
            </a:p>
          </p:txBody>
        </p:sp>
        <p:sp>
          <p:nvSpPr>
            <p:cNvPr id="8" name="TextBox 8"/>
            <p:cNvSpPr txBox="1"/>
            <p:nvPr/>
          </p:nvSpPr>
          <p:spPr>
            <a:xfrm>
              <a:off x="0" y="-1095375"/>
              <a:ext cx="14680888" cy="4355966"/>
            </a:xfrm>
            <a:prstGeom prst="rect">
              <a:avLst/>
            </a:prstGeom>
          </p:spPr>
          <p:txBody>
            <a:bodyPr lIns="0" tIns="0" rIns="0" bIns="0" rtlCol="0" anchor="t"/>
            <a:lstStyle/>
            <a:p>
              <a:pPr algn="l">
                <a:lnSpc>
                  <a:spcPts val="22247"/>
                </a:lnSpc>
              </a:pPr>
              <a:r>
                <a:rPr lang="en-US" sz="8899" b="1" dirty="0">
                  <a:solidFill>
                    <a:schemeClr val="accent4"/>
                  </a:solidFill>
                  <a:latin typeface="Canva Sans Bold"/>
                  <a:ea typeface="Canva Sans Bold"/>
                  <a:cs typeface="Canva Sans Bold"/>
                  <a:sym typeface="Canva Sans Bold"/>
                </a:rPr>
                <a:t>Arduino Uno</a:t>
              </a:r>
            </a:p>
          </p:txBody>
        </p:sp>
      </p:grpSp>
      <p:grpSp>
        <p:nvGrpSpPr>
          <p:cNvPr id="9" name="Group 9"/>
          <p:cNvGrpSpPr/>
          <p:nvPr/>
        </p:nvGrpSpPr>
        <p:grpSpPr>
          <a:xfrm>
            <a:off x="0" y="2664261"/>
            <a:ext cx="12039366" cy="1269848"/>
            <a:chOff x="0" y="0"/>
            <a:chExt cx="16052488" cy="1693131"/>
          </a:xfrm>
        </p:grpSpPr>
        <p:sp>
          <p:nvSpPr>
            <p:cNvPr id="10" name="Freeform 10"/>
            <p:cNvSpPr/>
            <p:nvPr/>
          </p:nvSpPr>
          <p:spPr>
            <a:xfrm>
              <a:off x="0" y="0"/>
              <a:ext cx="16052488" cy="1693131"/>
            </a:xfrm>
            <a:custGeom>
              <a:avLst/>
              <a:gdLst/>
              <a:ahLst/>
              <a:cxnLst/>
              <a:rect l="l" t="t" r="r" b="b"/>
              <a:pathLst>
                <a:path w="16052488" h="1693131">
                  <a:moveTo>
                    <a:pt x="0" y="0"/>
                  </a:moveTo>
                  <a:lnTo>
                    <a:pt x="16052488" y="0"/>
                  </a:lnTo>
                  <a:lnTo>
                    <a:pt x="16052488" y="1693131"/>
                  </a:lnTo>
                  <a:lnTo>
                    <a:pt x="0" y="1693131"/>
                  </a:lnTo>
                  <a:close/>
                </a:path>
              </a:pathLst>
            </a:custGeom>
            <a:solidFill>
              <a:srgbClr val="000000">
                <a:alpha val="0"/>
              </a:srgbClr>
            </a:solidFill>
          </p:spPr>
          <p:txBody>
            <a:bodyPr/>
            <a:lstStyle/>
            <a:p>
              <a:endParaRPr lang="en-GB"/>
            </a:p>
          </p:txBody>
        </p:sp>
        <p:sp>
          <p:nvSpPr>
            <p:cNvPr id="11" name="TextBox 11"/>
            <p:cNvSpPr txBox="1"/>
            <p:nvPr/>
          </p:nvSpPr>
          <p:spPr>
            <a:xfrm>
              <a:off x="0" y="-66675"/>
              <a:ext cx="16052488" cy="1759806"/>
            </a:xfrm>
            <a:prstGeom prst="rect">
              <a:avLst/>
            </a:prstGeom>
          </p:spPr>
          <p:txBody>
            <a:bodyPr lIns="0" tIns="0" rIns="0" bIns="0" rtlCol="0" anchor="t"/>
            <a:lstStyle/>
            <a:p>
              <a:pPr marL="775970" lvl="2" indent="-258657" algn="l">
                <a:lnSpc>
                  <a:spcPts val="4752"/>
                </a:lnSpc>
                <a:buFont typeface="Arial"/>
                <a:buChar char="⚬"/>
              </a:pPr>
              <a:r>
                <a:rPr lang="en-US" sz="3394" b="1" dirty="0">
                  <a:solidFill>
                    <a:srgbClr val="FFFFFF"/>
                  </a:solidFill>
                  <a:latin typeface="Canva Sans Bold"/>
                  <a:ea typeface="Canva Sans Bold"/>
                  <a:cs typeface="Canva Sans Bold"/>
                  <a:sym typeface="Canva Sans Bold"/>
                </a:rPr>
                <a:t>The Arduino receives input data from the ESP module via</a:t>
              </a:r>
              <a:r>
                <a:rPr lang="en-US" sz="3394" b="1" dirty="0">
                  <a:solidFill>
                    <a:srgbClr val="002060"/>
                  </a:solidFill>
                  <a:latin typeface="Canva Sans Bold"/>
                  <a:ea typeface="Canva Sans Bold"/>
                  <a:cs typeface="Canva Sans Bold"/>
                  <a:sym typeface="Canva Sans Bold"/>
                </a:rPr>
                <a:t> Serial</a:t>
              </a:r>
              <a:r>
                <a:rPr lang="en-US" sz="3394" dirty="0">
                  <a:solidFill>
                    <a:srgbClr val="002060"/>
                  </a:solidFill>
                  <a:latin typeface="Canva Sans"/>
                  <a:ea typeface="Canva Sans"/>
                  <a:cs typeface="Canva Sans"/>
                  <a:sym typeface="Canva Sans"/>
                </a:rPr>
                <a:t> </a:t>
              </a:r>
            </a:p>
          </p:txBody>
        </p:sp>
      </p:grpSp>
      <p:grpSp>
        <p:nvGrpSpPr>
          <p:cNvPr id="12" name="Group 12"/>
          <p:cNvGrpSpPr/>
          <p:nvPr/>
        </p:nvGrpSpPr>
        <p:grpSpPr>
          <a:xfrm>
            <a:off x="0" y="4188930"/>
            <a:ext cx="12039366" cy="1269848"/>
            <a:chOff x="0" y="0"/>
            <a:chExt cx="16052488" cy="1693131"/>
          </a:xfrm>
        </p:grpSpPr>
        <p:sp>
          <p:nvSpPr>
            <p:cNvPr id="13" name="Freeform 13"/>
            <p:cNvSpPr/>
            <p:nvPr/>
          </p:nvSpPr>
          <p:spPr>
            <a:xfrm>
              <a:off x="0" y="0"/>
              <a:ext cx="16052488" cy="1693131"/>
            </a:xfrm>
            <a:custGeom>
              <a:avLst/>
              <a:gdLst/>
              <a:ahLst/>
              <a:cxnLst/>
              <a:rect l="l" t="t" r="r" b="b"/>
              <a:pathLst>
                <a:path w="16052488" h="1693131">
                  <a:moveTo>
                    <a:pt x="0" y="0"/>
                  </a:moveTo>
                  <a:lnTo>
                    <a:pt x="16052488" y="0"/>
                  </a:lnTo>
                  <a:lnTo>
                    <a:pt x="16052488" y="1693131"/>
                  </a:lnTo>
                  <a:lnTo>
                    <a:pt x="0" y="1693131"/>
                  </a:lnTo>
                  <a:close/>
                </a:path>
              </a:pathLst>
            </a:custGeom>
            <a:solidFill>
              <a:srgbClr val="000000">
                <a:alpha val="0"/>
              </a:srgbClr>
            </a:solidFill>
          </p:spPr>
          <p:txBody>
            <a:bodyPr/>
            <a:lstStyle/>
            <a:p>
              <a:endParaRPr lang="en-GB"/>
            </a:p>
          </p:txBody>
        </p:sp>
        <p:sp>
          <p:nvSpPr>
            <p:cNvPr id="14" name="TextBox 14"/>
            <p:cNvSpPr txBox="1"/>
            <p:nvPr/>
          </p:nvSpPr>
          <p:spPr>
            <a:xfrm>
              <a:off x="0" y="-66675"/>
              <a:ext cx="16052488" cy="1759806"/>
            </a:xfrm>
            <a:prstGeom prst="rect">
              <a:avLst/>
            </a:prstGeom>
          </p:spPr>
          <p:txBody>
            <a:bodyPr lIns="0" tIns="0" rIns="0" bIns="0" rtlCol="0" anchor="t"/>
            <a:lstStyle/>
            <a:p>
              <a:pPr marL="775970" lvl="2" indent="-258657" algn="l">
                <a:lnSpc>
                  <a:spcPts val="4752"/>
                </a:lnSpc>
                <a:buFont typeface="Arial"/>
                <a:buChar char="⚬"/>
              </a:pPr>
              <a:r>
                <a:rPr lang="en-US" sz="3394" b="1" dirty="0">
                  <a:solidFill>
                    <a:srgbClr val="FFFFFF"/>
                  </a:solidFill>
                  <a:latin typeface="Canva Sans Bold"/>
                  <a:ea typeface="Canva Sans Bold"/>
                  <a:cs typeface="Canva Sans Bold"/>
                  <a:sym typeface="Canva Sans Bold"/>
                </a:rPr>
                <a:t>It processes the received data</a:t>
              </a:r>
              <a:r>
                <a:rPr lang="ar-EG" sz="3394" b="1" dirty="0">
                  <a:solidFill>
                    <a:srgbClr val="FFFFFF"/>
                  </a:solidFill>
                  <a:latin typeface="Canva Sans Bold"/>
                  <a:ea typeface="Canva Sans Bold"/>
                  <a:cs typeface="Canva Sans Bold"/>
                  <a:sym typeface="Canva Sans Bold"/>
                </a:rPr>
                <a:t> </a:t>
              </a:r>
              <a:r>
                <a:rPr lang="en-US" sz="3394" b="1" dirty="0">
                  <a:solidFill>
                    <a:srgbClr val="FFFFFF"/>
                  </a:solidFill>
                  <a:latin typeface="Canva Sans Bold"/>
                  <a:ea typeface="Canva Sans Bold"/>
                  <a:cs typeface="Canva Sans Bold"/>
                  <a:sym typeface="Canva Sans Bold"/>
                </a:rPr>
                <a:t>to translate the gesture to the matching letter.</a:t>
              </a:r>
            </a:p>
          </p:txBody>
        </p:sp>
      </p:grpSp>
      <p:grpSp>
        <p:nvGrpSpPr>
          <p:cNvPr id="15" name="Group 15"/>
          <p:cNvGrpSpPr/>
          <p:nvPr/>
        </p:nvGrpSpPr>
        <p:grpSpPr>
          <a:xfrm>
            <a:off x="0" y="5712423"/>
            <a:ext cx="12039366" cy="1523494"/>
            <a:chOff x="0" y="0"/>
            <a:chExt cx="16052488" cy="2031325"/>
          </a:xfrm>
        </p:grpSpPr>
        <p:sp>
          <p:nvSpPr>
            <p:cNvPr id="16" name="Freeform 16"/>
            <p:cNvSpPr/>
            <p:nvPr/>
          </p:nvSpPr>
          <p:spPr>
            <a:xfrm>
              <a:off x="0" y="0"/>
              <a:ext cx="16052488" cy="2031325"/>
            </a:xfrm>
            <a:custGeom>
              <a:avLst/>
              <a:gdLst/>
              <a:ahLst/>
              <a:cxnLst/>
              <a:rect l="l" t="t" r="r" b="b"/>
              <a:pathLst>
                <a:path w="16052488" h="2031325">
                  <a:moveTo>
                    <a:pt x="0" y="0"/>
                  </a:moveTo>
                  <a:lnTo>
                    <a:pt x="16052488" y="0"/>
                  </a:lnTo>
                  <a:lnTo>
                    <a:pt x="16052488" y="2031325"/>
                  </a:lnTo>
                  <a:lnTo>
                    <a:pt x="0" y="2031325"/>
                  </a:lnTo>
                  <a:close/>
                </a:path>
              </a:pathLst>
            </a:custGeom>
            <a:solidFill>
              <a:srgbClr val="000000">
                <a:alpha val="0"/>
              </a:srgbClr>
            </a:solidFill>
          </p:spPr>
          <p:txBody>
            <a:bodyPr/>
            <a:lstStyle/>
            <a:p>
              <a:endParaRPr lang="en-GB"/>
            </a:p>
          </p:txBody>
        </p:sp>
        <p:sp>
          <p:nvSpPr>
            <p:cNvPr id="17" name="TextBox 17"/>
            <p:cNvSpPr txBox="1"/>
            <p:nvPr/>
          </p:nvSpPr>
          <p:spPr>
            <a:xfrm>
              <a:off x="0" y="-66675"/>
              <a:ext cx="16052488" cy="2098000"/>
            </a:xfrm>
            <a:prstGeom prst="rect">
              <a:avLst/>
            </a:prstGeom>
          </p:spPr>
          <p:txBody>
            <a:bodyPr lIns="0" tIns="0" rIns="0" bIns="0" rtlCol="0" anchor="t"/>
            <a:lstStyle/>
            <a:p>
              <a:pPr marL="775970" lvl="2" indent="-258657" algn="l">
                <a:lnSpc>
                  <a:spcPts val="4752"/>
                </a:lnSpc>
                <a:buFont typeface="Arial"/>
                <a:buChar char="⚬"/>
              </a:pPr>
              <a:r>
                <a:rPr lang="en-US" sz="3394" b="1" dirty="0">
                  <a:solidFill>
                    <a:srgbClr val="FFFFFF"/>
                  </a:solidFill>
                  <a:latin typeface="Canva Sans Bold"/>
                  <a:ea typeface="Canva Sans Bold"/>
                  <a:cs typeface="Canva Sans Bold"/>
                  <a:sym typeface="Canva Sans Bold"/>
                </a:rPr>
                <a:t>Based on the input, it sends precise control signals to the corresponding servo motor in </a:t>
              </a:r>
              <a:r>
                <a:rPr lang="en-US" sz="3394" b="1">
                  <a:solidFill>
                    <a:srgbClr val="FFFFFF"/>
                  </a:solidFill>
                  <a:latin typeface="Canva Sans Bold"/>
                  <a:ea typeface="Canva Sans Bold"/>
                  <a:cs typeface="Canva Sans Bold"/>
                  <a:sym typeface="Canva Sans Bold"/>
                </a:rPr>
                <a:t>the Robotic </a:t>
              </a:r>
              <a:r>
                <a:rPr lang="en-US" sz="3394" b="1" dirty="0">
                  <a:solidFill>
                    <a:srgbClr val="FFFFFF"/>
                  </a:solidFill>
                  <a:latin typeface="Canva Sans Bold"/>
                  <a:ea typeface="Canva Sans Bold"/>
                  <a:cs typeface="Canva Sans Bold"/>
                  <a:sym typeface="Canva Sans Bold"/>
                </a:rPr>
                <a:t>Arm.</a:t>
              </a:r>
            </a:p>
          </p:txBody>
        </p:sp>
      </p:grpSp>
      <p:grpSp>
        <p:nvGrpSpPr>
          <p:cNvPr id="18" name="Group 18"/>
          <p:cNvGrpSpPr/>
          <p:nvPr/>
        </p:nvGrpSpPr>
        <p:grpSpPr>
          <a:xfrm>
            <a:off x="0" y="7235917"/>
            <a:ext cx="12039366" cy="1269848"/>
            <a:chOff x="0" y="0"/>
            <a:chExt cx="16052488" cy="1693131"/>
          </a:xfrm>
        </p:grpSpPr>
        <p:sp>
          <p:nvSpPr>
            <p:cNvPr id="19" name="Freeform 19"/>
            <p:cNvSpPr/>
            <p:nvPr/>
          </p:nvSpPr>
          <p:spPr>
            <a:xfrm>
              <a:off x="0" y="0"/>
              <a:ext cx="16052488" cy="1693131"/>
            </a:xfrm>
            <a:custGeom>
              <a:avLst/>
              <a:gdLst/>
              <a:ahLst/>
              <a:cxnLst/>
              <a:rect l="l" t="t" r="r" b="b"/>
              <a:pathLst>
                <a:path w="16052488" h="1693131">
                  <a:moveTo>
                    <a:pt x="0" y="0"/>
                  </a:moveTo>
                  <a:lnTo>
                    <a:pt x="16052488" y="0"/>
                  </a:lnTo>
                  <a:lnTo>
                    <a:pt x="16052488" y="1693131"/>
                  </a:lnTo>
                  <a:lnTo>
                    <a:pt x="0" y="1693131"/>
                  </a:lnTo>
                  <a:close/>
                </a:path>
              </a:pathLst>
            </a:custGeom>
            <a:solidFill>
              <a:srgbClr val="000000">
                <a:alpha val="0"/>
              </a:srgbClr>
            </a:solidFill>
          </p:spPr>
          <p:txBody>
            <a:bodyPr/>
            <a:lstStyle/>
            <a:p>
              <a:endParaRPr lang="en-GB"/>
            </a:p>
          </p:txBody>
        </p:sp>
        <p:sp>
          <p:nvSpPr>
            <p:cNvPr id="20" name="TextBox 20"/>
            <p:cNvSpPr txBox="1"/>
            <p:nvPr/>
          </p:nvSpPr>
          <p:spPr>
            <a:xfrm>
              <a:off x="0" y="-66675"/>
              <a:ext cx="16052488" cy="1759806"/>
            </a:xfrm>
            <a:prstGeom prst="rect">
              <a:avLst/>
            </a:prstGeom>
          </p:spPr>
          <p:txBody>
            <a:bodyPr lIns="0" tIns="0" rIns="0" bIns="0" rtlCol="0" anchor="t"/>
            <a:lstStyle/>
            <a:p>
              <a:pPr marL="775970" lvl="2" indent="-258657" algn="l">
                <a:lnSpc>
                  <a:spcPts val="4752"/>
                </a:lnSpc>
                <a:buFont typeface="Arial"/>
                <a:buChar char="⚬"/>
              </a:pPr>
              <a:r>
                <a:rPr lang="en-US" sz="3394" b="1">
                  <a:solidFill>
                    <a:srgbClr val="FFFFFF"/>
                  </a:solidFill>
                  <a:latin typeface="Canva Sans Bold"/>
                  <a:ea typeface="Canva Sans Bold"/>
                  <a:cs typeface="Canva Sans Bold"/>
                  <a:sym typeface="Canva Sans Bold"/>
                </a:rPr>
                <a:t>Each servo controls a specific finger of the robot arm, enabling coordinated movement.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4D317F07-280C-4859-2102-FFB5695098EB}"/>
              </a:ext>
            </a:extLst>
          </p:cNvPr>
          <p:cNvSpPr/>
          <p:nvPr/>
        </p:nvSpPr>
        <p:spPr>
          <a:xfrm>
            <a:off x="-1035082" y="-840628"/>
            <a:ext cx="20358164" cy="12598812"/>
          </a:xfrm>
          <a:custGeom>
            <a:avLst/>
            <a:gdLst/>
            <a:ahLst/>
            <a:cxnLst/>
            <a:rect l="l" t="t" r="r" b="b"/>
            <a:pathLst>
              <a:path w="27144219" h="16798417">
                <a:moveTo>
                  <a:pt x="0" y="0"/>
                </a:moveTo>
                <a:lnTo>
                  <a:pt x="27144219" y="0"/>
                </a:lnTo>
                <a:lnTo>
                  <a:pt x="27144219" y="16798417"/>
                </a:lnTo>
                <a:lnTo>
                  <a:pt x="0" y="16798417"/>
                </a:lnTo>
                <a:lnTo>
                  <a:pt x="0" y="0"/>
                </a:lnTo>
                <a:close/>
              </a:path>
            </a:pathLst>
          </a:custGeom>
          <a:blipFill>
            <a:blip r:embed="rId2">
              <a:alphaModFix amt="62000"/>
            </a:blip>
            <a:stretch>
              <a:fillRect l="-3107" r="-3107"/>
            </a:stretch>
          </a:blipFill>
        </p:spPr>
        <p:txBody>
          <a:bodyPr/>
          <a:lstStyle/>
          <a:p>
            <a:endParaRPr lang="en-GB" sz="8800" dirty="0">
              <a:latin typeface="Canva Sans Bold" panose="020B0604020202020204" charset="0"/>
            </a:endParaRPr>
          </a:p>
        </p:txBody>
      </p:sp>
      <p:sp>
        <p:nvSpPr>
          <p:cNvPr id="3" name="TextBox 2">
            <a:extLst>
              <a:ext uri="{FF2B5EF4-FFF2-40B4-BE49-F238E27FC236}">
                <a16:creationId xmlns:a16="http://schemas.microsoft.com/office/drawing/2014/main" id="{ED3FBD3F-6472-EA3D-C096-7129DAAD77A5}"/>
              </a:ext>
            </a:extLst>
          </p:cNvPr>
          <p:cNvSpPr txBox="1"/>
          <p:nvPr/>
        </p:nvSpPr>
        <p:spPr>
          <a:xfrm>
            <a:off x="1295400" y="1028700"/>
            <a:ext cx="7239000" cy="1569660"/>
          </a:xfrm>
          <a:prstGeom prst="rect">
            <a:avLst/>
          </a:prstGeom>
          <a:noFill/>
        </p:spPr>
        <p:txBody>
          <a:bodyPr wrap="square" rtlCol="0">
            <a:spAutoFit/>
          </a:bodyPr>
          <a:lstStyle/>
          <a:p>
            <a:r>
              <a:rPr lang="en-US" sz="9600" dirty="0">
                <a:solidFill>
                  <a:srgbClr val="7030A0"/>
                </a:solidFill>
                <a:latin typeface="Canva Sans Bold" panose="020B0604020202020204" charset="0"/>
              </a:rPr>
              <a:t>LCD I2C</a:t>
            </a:r>
          </a:p>
        </p:txBody>
      </p:sp>
      <p:sp>
        <p:nvSpPr>
          <p:cNvPr id="4" name="TextBox 3">
            <a:extLst>
              <a:ext uri="{FF2B5EF4-FFF2-40B4-BE49-F238E27FC236}">
                <a16:creationId xmlns:a16="http://schemas.microsoft.com/office/drawing/2014/main" id="{EDDBE33E-B6D4-FE0D-4763-2645214FD030}"/>
              </a:ext>
            </a:extLst>
          </p:cNvPr>
          <p:cNvSpPr txBox="1"/>
          <p:nvPr/>
        </p:nvSpPr>
        <p:spPr>
          <a:xfrm>
            <a:off x="685800" y="2400300"/>
            <a:ext cx="11430000" cy="6863417"/>
          </a:xfrm>
          <a:prstGeom prst="rect">
            <a:avLst/>
          </a:prstGeom>
          <a:noFill/>
        </p:spPr>
        <p:txBody>
          <a:bodyPr wrap="square" rtlCol="0">
            <a:spAutoFit/>
          </a:bodyPr>
          <a:lstStyle/>
          <a:p>
            <a:r>
              <a:rPr lang="en-GB" sz="4400" dirty="0">
                <a:solidFill>
                  <a:schemeClr val="bg1"/>
                </a:solidFill>
              </a:rPr>
              <a:t>The system incorporates an LCD I2C module to provide real-time feedback and enhance user interaction. This 16x2 LCD, interfaced via the I2C protocol, displays the recognized letter from the gesture recognition process, as well as the robotic arm’s status, such as "Gesture: A" .</a:t>
            </a:r>
          </a:p>
          <a:p>
            <a:r>
              <a:rPr lang="en-GB" sz="4400" dirty="0">
                <a:solidFill>
                  <a:schemeClr val="bg1"/>
                </a:solidFill>
              </a:rPr>
              <a:t>This display offers a clear, immediate visual confirmation of the system’s operation, improving usability and debugging during gesture translation.</a:t>
            </a:r>
          </a:p>
        </p:txBody>
      </p:sp>
      <p:pic>
        <p:nvPicPr>
          <p:cNvPr id="6" name="Picture 5" descr="A green rectangular object with black stripes&#10;&#10;AI-generated content may be incorrect.">
            <a:extLst>
              <a:ext uri="{FF2B5EF4-FFF2-40B4-BE49-F238E27FC236}">
                <a16:creationId xmlns:a16="http://schemas.microsoft.com/office/drawing/2014/main" id="{ABA952AD-FEFD-7770-6073-A2CC9FAA1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31556">
            <a:off x="11143843" y="3332617"/>
            <a:ext cx="7038056" cy="3801419"/>
          </a:xfrm>
          <a:prstGeom prst="rect">
            <a:avLst/>
          </a:prstGeom>
        </p:spPr>
      </p:pic>
      <p:sp>
        <p:nvSpPr>
          <p:cNvPr id="7" name="TextBox 6">
            <a:extLst>
              <a:ext uri="{FF2B5EF4-FFF2-40B4-BE49-F238E27FC236}">
                <a16:creationId xmlns:a16="http://schemas.microsoft.com/office/drawing/2014/main" id="{05BF4B75-4E38-AFA0-956E-2287F93E5CC8}"/>
              </a:ext>
            </a:extLst>
          </p:cNvPr>
          <p:cNvSpPr txBox="1"/>
          <p:nvPr/>
        </p:nvSpPr>
        <p:spPr>
          <a:xfrm rot="19737621">
            <a:off x="12091549" y="4789558"/>
            <a:ext cx="4573170" cy="707886"/>
          </a:xfrm>
          <a:prstGeom prst="rect">
            <a:avLst/>
          </a:prstGeom>
          <a:noFill/>
        </p:spPr>
        <p:txBody>
          <a:bodyPr wrap="square" rtlCol="0">
            <a:spAutoFit/>
          </a:bodyPr>
          <a:lstStyle/>
          <a:p>
            <a:r>
              <a:rPr lang="en-US" sz="4000" b="1" dirty="0">
                <a:solidFill>
                  <a:schemeClr val="bg1">
                    <a:lumMod val="95000"/>
                  </a:schemeClr>
                </a:solidFill>
                <a:latin typeface="Agency FB" panose="020B0503020202020204" pitchFamily="34" charset="0"/>
              </a:rPr>
              <a:t>RoboTech</a:t>
            </a:r>
            <a:endParaRPr lang="en-GB" sz="4000" b="1" dirty="0">
              <a:solidFill>
                <a:schemeClr val="bg1">
                  <a:lumMod val="95000"/>
                </a:schemeClr>
              </a:solidFill>
              <a:latin typeface="Agency FB" panose="020B0503020202020204" pitchFamily="34" charset="0"/>
            </a:endParaRPr>
          </a:p>
        </p:txBody>
      </p:sp>
    </p:spTree>
    <p:extLst>
      <p:ext uri="{BB962C8B-B14F-4D97-AF65-F5344CB8AC3E}">
        <p14:creationId xmlns:p14="http://schemas.microsoft.com/office/powerpoint/2010/main" val="3696221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461</Words>
  <Application>Microsoft Office PowerPoint</Application>
  <PresentationFormat>Custom</PresentationFormat>
  <Paragraphs>55</Paragraphs>
  <Slides>12</Slides>
  <Notes>0</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TT Ramillas Bold</vt:lpstr>
      <vt:lpstr>Barlow Condensed Bold</vt:lpstr>
      <vt:lpstr>Comic Sans</vt:lpstr>
      <vt:lpstr>Arial</vt:lpstr>
      <vt:lpstr>Comic Sans Bold</vt:lpstr>
      <vt:lpstr>Canva Sans</vt:lpstr>
      <vt:lpstr>Canva Sans Bold</vt:lpstr>
      <vt:lpstr>Agency FB</vt:lpstr>
      <vt:lpstr>Amasis MT Pro Medium</vt:lpstr>
      <vt:lpstr>Calibri</vt:lpstr>
      <vt:lpstr>Blogger Italics</vt:lpstr>
      <vt:lpstr>Barlow Condensed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RobotArm.pptx</dc:title>
  <dc:creator>Boshra Akram</dc:creator>
  <cp:lastModifiedBy>بشرى اكرم عبد المحسن محمد بهجت</cp:lastModifiedBy>
  <cp:revision>4</cp:revision>
  <dcterms:created xsi:type="dcterms:W3CDTF">2006-08-16T00:00:00Z</dcterms:created>
  <dcterms:modified xsi:type="dcterms:W3CDTF">2025-05-02T08:19:57Z</dcterms:modified>
  <dc:identifier>DAGl7dttJxM</dc:identifier>
</cp:coreProperties>
</file>